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Default Extension="emf" ContentType="image/x-emf"/>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4"/>
  </p:notesMasterIdLst>
  <p:sldIdLst>
    <p:sldId id="256" r:id="rId2"/>
    <p:sldId id="257" r:id="rId3"/>
    <p:sldId id="258" r:id="rId4"/>
    <p:sldId id="259" r:id="rId5"/>
    <p:sldId id="260" r:id="rId6"/>
    <p:sldId id="311" r:id="rId7"/>
    <p:sldId id="312" r:id="rId8"/>
    <p:sldId id="313" r:id="rId9"/>
    <p:sldId id="314" r:id="rId10"/>
    <p:sldId id="315"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16" r:id="rId58"/>
    <p:sldId id="286" r:id="rId59"/>
    <p:sldId id="287" r:id="rId60"/>
    <p:sldId id="288" r:id="rId61"/>
    <p:sldId id="289" r:id="rId62"/>
    <p:sldId id="290" r:id="rId63"/>
    <p:sldId id="291" r:id="rId64"/>
    <p:sldId id="292" r:id="rId65"/>
    <p:sldId id="293" r:id="rId66"/>
    <p:sldId id="294" r:id="rId67"/>
    <p:sldId id="295" r:id="rId68"/>
    <p:sldId id="297" r:id="rId69"/>
    <p:sldId id="298" r:id="rId70"/>
    <p:sldId id="299" r:id="rId71"/>
    <p:sldId id="300" r:id="rId72"/>
    <p:sldId id="301" r:id="rId73"/>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itchFamily="16" charset="0"/>
      <a:defRPr sz="2400" kern="1200">
        <a:solidFill>
          <a:schemeClr val="bg1"/>
        </a:solidFill>
        <a:latin typeface="Comic Sans MS" charset="0"/>
        <a:ea typeface="ＭＳ Ｐゴシック" charset="-128"/>
        <a:cs typeface="+mn-cs"/>
      </a:defRPr>
    </a:lvl1pPr>
    <a:lvl2pPr marL="742950" indent="-285750" algn="l" defTabSz="449263" rtl="0" fontAlgn="base">
      <a:spcBef>
        <a:spcPct val="0"/>
      </a:spcBef>
      <a:spcAft>
        <a:spcPct val="0"/>
      </a:spcAft>
      <a:buClr>
        <a:srgbClr val="000000"/>
      </a:buClr>
      <a:buSzPct val="100000"/>
      <a:buFont typeface="Times New Roman" pitchFamily="16" charset="0"/>
      <a:defRPr sz="2400" kern="1200">
        <a:solidFill>
          <a:schemeClr val="bg1"/>
        </a:solidFill>
        <a:latin typeface="Comic Sans MS" charset="0"/>
        <a:ea typeface="ＭＳ Ｐゴシック" charset="-128"/>
        <a:cs typeface="+mn-cs"/>
      </a:defRPr>
    </a:lvl2pPr>
    <a:lvl3pPr marL="1143000" indent="-228600" algn="l" defTabSz="449263" rtl="0" fontAlgn="base">
      <a:spcBef>
        <a:spcPct val="0"/>
      </a:spcBef>
      <a:spcAft>
        <a:spcPct val="0"/>
      </a:spcAft>
      <a:buClr>
        <a:srgbClr val="000000"/>
      </a:buClr>
      <a:buSzPct val="100000"/>
      <a:buFont typeface="Times New Roman" pitchFamily="16" charset="0"/>
      <a:defRPr sz="2400" kern="1200">
        <a:solidFill>
          <a:schemeClr val="bg1"/>
        </a:solidFill>
        <a:latin typeface="Comic Sans MS" charset="0"/>
        <a:ea typeface="ＭＳ Ｐゴシック" charset="-128"/>
        <a:cs typeface="+mn-cs"/>
      </a:defRPr>
    </a:lvl3pPr>
    <a:lvl4pPr marL="1600200" indent="-228600" algn="l" defTabSz="449263" rtl="0" fontAlgn="base">
      <a:spcBef>
        <a:spcPct val="0"/>
      </a:spcBef>
      <a:spcAft>
        <a:spcPct val="0"/>
      </a:spcAft>
      <a:buClr>
        <a:srgbClr val="000000"/>
      </a:buClr>
      <a:buSzPct val="100000"/>
      <a:buFont typeface="Times New Roman" pitchFamily="16" charset="0"/>
      <a:defRPr sz="2400" kern="1200">
        <a:solidFill>
          <a:schemeClr val="bg1"/>
        </a:solidFill>
        <a:latin typeface="Comic Sans MS" charset="0"/>
        <a:ea typeface="ＭＳ Ｐゴシック" charset="-128"/>
        <a:cs typeface="+mn-cs"/>
      </a:defRPr>
    </a:lvl4pPr>
    <a:lvl5pPr marL="2057400" indent="-228600" algn="l" defTabSz="449263" rtl="0" fontAlgn="base">
      <a:spcBef>
        <a:spcPct val="0"/>
      </a:spcBef>
      <a:spcAft>
        <a:spcPct val="0"/>
      </a:spcAft>
      <a:buClr>
        <a:srgbClr val="000000"/>
      </a:buClr>
      <a:buSzPct val="100000"/>
      <a:buFont typeface="Times New Roman" pitchFamily="16" charset="0"/>
      <a:defRPr sz="2400" kern="1200">
        <a:solidFill>
          <a:schemeClr val="bg1"/>
        </a:solidFill>
        <a:latin typeface="Comic Sans MS" charset="0"/>
        <a:ea typeface="ＭＳ Ｐゴシック" charset="-128"/>
        <a:cs typeface="+mn-cs"/>
      </a:defRPr>
    </a:lvl5pPr>
    <a:lvl6pPr marL="2286000" algn="l" defTabSz="914400" rtl="0" eaLnBrk="1" latinLnBrk="0" hangingPunct="1">
      <a:defRPr sz="2400" kern="1200">
        <a:solidFill>
          <a:schemeClr val="bg1"/>
        </a:solidFill>
        <a:latin typeface="Comic Sans MS" charset="0"/>
        <a:ea typeface="ＭＳ Ｐゴシック" charset="-128"/>
        <a:cs typeface="+mn-cs"/>
      </a:defRPr>
    </a:lvl6pPr>
    <a:lvl7pPr marL="2743200" algn="l" defTabSz="914400" rtl="0" eaLnBrk="1" latinLnBrk="0" hangingPunct="1">
      <a:defRPr sz="2400" kern="1200">
        <a:solidFill>
          <a:schemeClr val="bg1"/>
        </a:solidFill>
        <a:latin typeface="Comic Sans MS" charset="0"/>
        <a:ea typeface="ＭＳ Ｐゴシック" charset="-128"/>
        <a:cs typeface="+mn-cs"/>
      </a:defRPr>
    </a:lvl7pPr>
    <a:lvl8pPr marL="3200400" algn="l" defTabSz="914400" rtl="0" eaLnBrk="1" latinLnBrk="0" hangingPunct="1">
      <a:defRPr sz="2400" kern="1200">
        <a:solidFill>
          <a:schemeClr val="bg1"/>
        </a:solidFill>
        <a:latin typeface="Comic Sans MS" charset="0"/>
        <a:ea typeface="ＭＳ Ｐゴシック" charset="-128"/>
        <a:cs typeface="+mn-cs"/>
      </a:defRPr>
    </a:lvl8pPr>
    <a:lvl9pPr marL="3657600" algn="l" defTabSz="914400" rtl="0" eaLnBrk="1" latinLnBrk="0" hangingPunct="1">
      <a:defRPr sz="2400" kern="1200">
        <a:solidFill>
          <a:schemeClr val="bg1"/>
        </a:solidFill>
        <a:latin typeface="Comic Sans MS"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3559" autoAdjust="0"/>
  </p:normalViewPr>
  <p:slideViewPr>
    <p:cSldViewPr>
      <p:cViewPr varScale="1">
        <p:scale>
          <a:sx n="60" d="100"/>
          <a:sy n="60" d="100"/>
        </p:scale>
        <p:origin x="-1350" y="-90"/>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endParaRPr lang="en-GB"/>
          </a:p>
        </p:txBody>
      </p:sp>
      <p:sp>
        <p:nvSpPr>
          <p:cNvPr id="2050" name="Text Box 2"/>
          <p:cNvSpPr txBox="1">
            <a:spLocks noChangeArrowheads="1"/>
          </p:cNvSpPr>
          <p:nvPr/>
        </p:nvSpPr>
        <p:spPr bwMode="auto">
          <a:xfrm>
            <a:off x="0" y="0"/>
            <a:ext cx="2971800" cy="457200"/>
          </a:xfrm>
          <a:prstGeom prst="rect">
            <a:avLst/>
          </a:prstGeom>
          <a:noFill/>
          <a:ln w="9525">
            <a:noFill/>
            <a:round/>
            <a:headEnd/>
            <a:tailEnd/>
          </a:ln>
          <a:effectLst/>
        </p:spPr>
        <p:txBody>
          <a:bodyPr wrap="none" anchor="ctr"/>
          <a:lstStyle/>
          <a:p>
            <a:endParaRPr lang="en-GB"/>
          </a:p>
        </p:txBody>
      </p:sp>
      <p:sp>
        <p:nvSpPr>
          <p:cNvPr id="2051" name="Text Box 3"/>
          <p:cNvSpPr txBox="1">
            <a:spLocks noChangeArrowheads="1"/>
          </p:cNvSpPr>
          <p:nvPr/>
        </p:nvSpPr>
        <p:spPr bwMode="auto">
          <a:xfrm>
            <a:off x="3886200" y="0"/>
            <a:ext cx="2971800" cy="457200"/>
          </a:xfrm>
          <a:prstGeom prst="rect">
            <a:avLst/>
          </a:prstGeom>
          <a:noFill/>
          <a:ln w="9525">
            <a:noFill/>
            <a:round/>
            <a:headEnd/>
            <a:tailEnd/>
          </a:ln>
          <a:effectLst/>
        </p:spPr>
        <p:txBody>
          <a:bodyPr wrap="none" anchor="ctr"/>
          <a:lstStyle/>
          <a:p>
            <a:endParaRPr lang="en-GB"/>
          </a:p>
        </p:txBody>
      </p:sp>
      <p:sp>
        <p:nvSpPr>
          <p:cNvPr id="2052" name="Rectangle 4"/>
          <p:cNvSpPr>
            <a:spLocks noGrp="1" noRot="1" noChangeAspect="1" noChangeArrowheads="1"/>
          </p:cNvSpPr>
          <p:nvPr>
            <p:ph type="sldImg"/>
          </p:nvPr>
        </p:nvSpPr>
        <p:spPr bwMode="auto">
          <a:xfrm>
            <a:off x="1143000" y="685800"/>
            <a:ext cx="4570413" cy="3427413"/>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14400" y="4343400"/>
            <a:ext cx="5027613" cy="41132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smtClean="0"/>
          </a:p>
        </p:txBody>
      </p:sp>
      <p:sp>
        <p:nvSpPr>
          <p:cNvPr id="2054" name="Text Box 6"/>
          <p:cNvSpPr txBox="1">
            <a:spLocks noChangeArrowheads="1"/>
          </p:cNvSpPr>
          <p:nvPr/>
        </p:nvSpPr>
        <p:spPr bwMode="auto">
          <a:xfrm>
            <a:off x="0" y="8686800"/>
            <a:ext cx="2971800" cy="457200"/>
          </a:xfrm>
          <a:prstGeom prst="rect">
            <a:avLst/>
          </a:prstGeom>
          <a:noFill/>
          <a:ln w="9525">
            <a:noFill/>
            <a:round/>
            <a:headEnd/>
            <a:tailEnd/>
          </a:ln>
          <a:effectLst/>
        </p:spPr>
        <p:txBody>
          <a:bodyPr wrap="none" anchor="ctr"/>
          <a:lstStyle/>
          <a:p>
            <a:endParaRPr lang="en-GB"/>
          </a:p>
        </p:txBody>
      </p:sp>
      <p:sp>
        <p:nvSpPr>
          <p:cNvPr id="2055" name="Rectangle 7"/>
          <p:cNvSpPr>
            <a:spLocks noGrp="1" noChangeArrowheads="1"/>
          </p:cNvSpPr>
          <p:nvPr>
            <p:ph type="sldNum"/>
          </p:nvPr>
        </p:nvSpPr>
        <p:spPr bwMode="auto">
          <a:xfrm>
            <a:off x="3886200" y="8686800"/>
            <a:ext cx="2970213" cy="455613"/>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stStyle>
          <a:p>
            <a:fld id="{D1EA5F83-BCCD-4656-BBA3-9F1049DB06B3}" type="slidenum">
              <a:rPr lang="en-GB"/>
              <a:pPr/>
              <a:t>‹#›</a:t>
            </a:fld>
            <a:endParaRPr lang="en-GB"/>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A2096BD-0103-4EC9-8CE5-7C9CE4AC7297}" type="slidenum">
              <a:rPr lang="en-GB"/>
              <a:pPr/>
              <a:t>1</a:t>
            </a:fld>
            <a:endParaRPr lang="en-GB"/>
          </a:p>
        </p:txBody>
      </p:sp>
      <p:sp>
        <p:nvSpPr>
          <p:cNvPr id="5017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67CF833-9662-4985-AA0E-E3428ABDC20B}"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a:t>
            </a:fld>
            <a:endParaRPr lang="en-GB" sz="1200">
              <a:solidFill>
                <a:srgbClr val="000000"/>
              </a:solidFill>
              <a:latin typeface="Times New Roman" pitchFamily="16" charset="0"/>
            </a:endParaRPr>
          </a:p>
        </p:txBody>
      </p:sp>
      <p:sp>
        <p:nvSpPr>
          <p:cNvPr id="50178"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9"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16CEF91-0743-4D8E-B5CF-0AC850E39AB9}" type="slidenum">
              <a:rPr lang="en-GB"/>
              <a:pPr/>
              <a:t>12</a:t>
            </a:fld>
            <a:endParaRPr lang="en-GB"/>
          </a:p>
        </p:txBody>
      </p:sp>
      <p:sp>
        <p:nvSpPr>
          <p:cNvPr id="56321"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412C5DB-1206-40A3-A203-913420B8E185}"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endParaRPr lang="en-GB" sz="1200">
              <a:solidFill>
                <a:srgbClr val="000000"/>
              </a:solidFill>
              <a:latin typeface="Times New Roman" pitchFamily="16" charset="0"/>
            </a:endParaRPr>
          </a:p>
        </p:txBody>
      </p:sp>
      <p:sp>
        <p:nvSpPr>
          <p:cNvPr id="56322" name="Rectangle 2"/>
          <p:cNvSpPr txBox="1">
            <a:spLocks noGrp="1" noRot="1" noChangeAspect="1" noChangeArrowheads="1"/>
          </p:cNvSpPr>
          <p:nvPr>
            <p:ph type="sldImg"/>
          </p:nvPr>
        </p:nvSpPr>
        <p:spPr bwMode="auto">
          <a:xfrm>
            <a:off x="1127125" y="701675"/>
            <a:ext cx="4586288" cy="3440113"/>
          </a:xfrm>
          <a:prstGeom prst="rect">
            <a:avLst/>
          </a:prstGeom>
          <a:solidFill>
            <a:srgbClr val="FFFFFF"/>
          </a:solidFill>
          <a:ln>
            <a:solidFill>
              <a:srgbClr val="000000"/>
            </a:solidFill>
            <a:miter lim="800000"/>
            <a:headEnd/>
            <a:tailEnd/>
          </a:ln>
        </p:spPr>
      </p:sp>
      <p:sp>
        <p:nvSpPr>
          <p:cNvPr id="56323" name="Text Box 3"/>
          <p:cNvSpPr txBox="1">
            <a:spLocks noGrp="1" noChangeArrowheads="1"/>
          </p:cNvSpPr>
          <p:nvPr>
            <p:ph type="body" idx="1"/>
          </p:nvPr>
        </p:nvSpPr>
        <p:spPr bwMode="auto">
          <a:xfrm>
            <a:off x="922338" y="4349750"/>
            <a:ext cx="4997450" cy="4141788"/>
          </a:xfrm>
          <a:prstGeom prst="rect">
            <a:avLst/>
          </a:prstGeom>
          <a:solidFill>
            <a:srgbClr val="FFFFFF"/>
          </a:solidFill>
          <a:ln w="9360">
            <a:solidFill>
              <a:srgbClr val="000000"/>
            </a:solidFill>
            <a:miter lim="800000"/>
            <a:headEnd/>
            <a:tailEnd/>
          </a:ln>
        </p:spPr>
        <p:txBody>
          <a:bodyPr lIns="92880" tIns="46440" rIns="92880" bIns="46440"/>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ＭＳ Ｐゴシック" charset="-128"/>
              </a:rPr>
              <a:t>This picture is taken from a Scientific American article published in 2001. An easy take, though not entirely accurate, is to say that RDF (the semantic web language) adds ‘meaning’ to the data-focused XML. But really, RDF adds ‘description’ (that’s what the D stands for in Resource Description Framework, after all). In other words, with RDF we can better encode rich descriptions for computers to store, encode, transmit and process.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59525069-885B-4F3B-B3AF-E0E9230BF491}" type="slidenum">
              <a:rPr lang="en-GB"/>
              <a:pPr/>
              <a:t>13</a:t>
            </a:fld>
            <a:endParaRPr lang="en-GB"/>
          </a:p>
        </p:txBody>
      </p:sp>
      <p:sp>
        <p:nvSpPr>
          <p:cNvPr id="57345"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7A5990A-9813-4ACE-8CBD-A23FD7E2C9C0}"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endParaRPr lang="en-GB" sz="1200">
              <a:solidFill>
                <a:srgbClr val="000000"/>
              </a:solidFill>
              <a:latin typeface="Times New Roman" pitchFamily="16" charset="0"/>
            </a:endParaRPr>
          </a:p>
        </p:txBody>
      </p:sp>
      <p:sp>
        <p:nvSpPr>
          <p:cNvPr id="57346" name="Rectangle 2"/>
          <p:cNvSpPr txBox="1">
            <a:spLocks noGrp="1" noRot="1" noChangeAspect="1" noChangeArrowheads="1"/>
          </p:cNvSpPr>
          <p:nvPr>
            <p:ph type="sldImg"/>
          </p:nvPr>
        </p:nvSpPr>
        <p:spPr bwMode="auto">
          <a:xfrm>
            <a:off x="1987550" y="542925"/>
            <a:ext cx="2884488" cy="2163763"/>
          </a:xfrm>
          <a:prstGeom prst="rect">
            <a:avLst/>
          </a:prstGeom>
          <a:solidFill>
            <a:srgbClr val="FFFFFF"/>
          </a:solidFill>
          <a:ln>
            <a:solidFill>
              <a:srgbClr val="000000"/>
            </a:solidFill>
            <a:miter lim="800000"/>
            <a:headEnd/>
            <a:tailEnd/>
          </a:ln>
        </p:spPr>
      </p:sp>
      <p:sp>
        <p:nvSpPr>
          <p:cNvPr id="57347" name="Rectangle 3"/>
          <p:cNvSpPr txBox="1">
            <a:spLocks noGrp="1" noChangeArrowheads="1"/>
          </p:cNvSpPr>
          <p:nvPr>
            <p:ph type="body" idx="1"/>
          </p:nvPr>
        </p:nvSpPr>
        <p:spPr bwMode="auto">
          <a:xfrm>
            <a:off x="914400" y="2921000"/>
            <a:ext cx="5029200" cy="5538788"/>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A2288BE-3AE0-4387-BD5E-1266AB0D2301}" type="slidenum">
              <a:rPr lang="en-GB"/>
              <a:pPr/>
              <a:t>14</a:t>
            </a:fld>
            <a:endParaRPr lang="en-GB"/>
          </a:p>
        </p:txBody>
      </p:sp>
      <p:sp>
        <p:nvSpPr>
          <p:cNvPr id="58369"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D169637-2776-48DE-911E-A00A5C81CF06}"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a:t>
            </a:fld>
            <a:endParaRPr lang="en-GB" sz="1200">
              <a:solidFill>
                <a:srgbClr val="000000"/>
              </a:solidFill>
              <a:latin typeface="Times New Roman" pitchFamily="16" charset="0"/>
            </a:endParaRPr>
          </a:p>
        </p:txBody>
      </p:sp>
      <p:sp>
        <p:nvSpPr>
          <p:cNvPr id="58370" name="Rectangle 2"/>
          <p:cNvSpPr txBox="1">
            <a:spLocks noGrp="1" noRot="1" noChangeAspect="1" noChangeArrowheads="1"/>
          </p:cNvSpPr>
          <p:nvPr>
            <p:ph type="sldImg"/>
          </p:nvPr>
        </p:nvSpPr>
        <p:spPr bwMode="auto">
          <a:xfrm>
            <a:off x="1987550" y="542925"/>
            <a:ext cx="2884488" cy="2163763"/>
          </a:xfrm>
          <a:prstGeom prst="rect">
            <a:avLst/>
          </a:prstGeom>
          <a:solidFill>
            <a:srgbClr val="FFFFFF"/>
          </a:solidFill>
          <a:ln>
            <a:solidFill>
              <a:srgbClr val="000000"/>
            </a:solidFill>
            <a:miter lim="800000"/>
            <a:headEnd/>
            <a:tailEnd/>
          </a:ln>
        </p:spPr>
      </p:sp>
      <p:sp>
        <p:nvSpPr>
          <p:cNvPr id="58371" name="Rectangle 3"/>
          <p:cNvSpPr txBox="1">
            <a:spLocks noGrp="1" noChangeArrowheads="1"/>
          </p:cNvSpPr>
          <p:nvPr>
            <p:ph type="body" idx="1"/>
          </p:nvPr>
        </p:nvSpPr>
        <p:spPr bwMode="auto">
          <a:xfrm>
            <a:off x="914400" y="2921000"/>
            <a:ext cx="5029200" cy="5538788"/>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52625A6-CD91-470F-BE98-97331F110ED4}" type="slidenum">
              <a:rPr lang="en-GB"/>
              <a:pPr/>
              <a:t>15</a:t>
            </a:fld>
            <a:endParaRPr lang="en-GB"/>
          </a:p>
        </p:txBody>
      </p:sp>
      <p:sp>
        <p:nvSpPr>
          <p:cNvPr id="59393"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E8103EC-93F1-49AC-947A-3FE275C2C25B}"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endParaRPr lang="en-GB" sz="1200">
              <a:solidFill>
                <a:srgbClr val="000000"/>
              </a:solidFill>
              <a:latin typeface="Times New Roman" pitchFamily="16" charset="0"/>
            </a:endParaRPr>
          </a:p>
        </p:txBody>
      </p:sp>
      <p:sp>
        <p:nvSpPr>
          <p:cNvPr id="59394" name="Rectangle 2"/>
          <p:cNvSpPr txBox="1">
            <a:spLocks noGrp="1" noRot="1" noChangeAspect="1" noChangeArrowheads="1"/>
          </p:cNvSpPr>
          <p:nvPr>
            <p:ph type="sldImg"/>
          </p:nvPr>
        </p:nvSpPr>
        <p:spPr bwMode="auto">
          <a:xfrm>
            <a:off x="1987550" y="542925"/>
            <a:ext cx="2884488" cy="2163763"/>
          </a:xfrm>
          <a:prstGeom prst="rect">
            <a:avLst/>
          </a:prstGeom>
          <a:solidFill>
            <a:srgbClr val="FFFFFF"/>
          </a:solidFill>
          <a:ln>
            <a:solidFill>
              <a:srgbClr val="000000"/>
            </a:solidFill>
            <a:miter lim="800000"/>
            <a:headEnd/>
            <a:tailEnd/>
          </a:ln>
        </p:spPr>
      </p:sp>
      <p:sp>
        <p:nvSpPr>
          <p:cNvPr id="59395" name="Rectangle 3"/>
          <p:cNvSpPr txBox="1">
            <a:spLocks noGrp="1" noChangeArrowheads="1"/>
          </p:cNvSpPr>
          <p:nvPr>
            <p:ph type="body" idx="1"/>
          </p:nvPr>
        </p:nvSpPr>
        <p:spPr bwMode="auto">
          <a:xfrm>
            <a:off x="914400" y="2921000"/>
            <a:ext cx="5029200" cy="5538788"/>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45EB230-BCDD-4D73-802C-1096AA6F054A}" type="slidenum">
              <a:rPr lang="en-GB"/>
              <a:pPr/>
              <a:t>16</a:t>
            </a:fld>
            <a:endParaRPr lang="en-GB"/>
          </a:p>
        </p:txBody>
      </p:sp>
      <p:sp>
        <p:nvSpPr>
          <p:cNvPr id="6041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FFE1BC7-886E-4143-8446-E1FD1E5C4380}"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a:t>
            </a:fld>
            <a:endParaRPr lang="en-GB" sz="1200">
              <a:solidFill>
                <a:srgbClr val="000000"/>
              </a:solidFill>
              <a:latin typeface="Times New Roman" pitchFamily="16" charset="0"/>
            </a:endParaRPr>
          </a:p>
        </p:txBody>
      </p:sp>
      <p:sp>
        <p:nvSpPr>
          <p:cNvPr id="60418" name="Rectangle 2"/>
          <p:cNvSpPr txBox="1">
            <a:spLocks noGrp="1" noRot="1" noChangeAspect="1" noChangeArrowheads="1"/>
          </p:cNvSpPr>
          <p:nvPr>
            <p:ph type="sldImg"/>
          </p:nvPr>
        </p:nvSpPr>
        <p:spPr bwMode="auto">
          <a:xfrm>
            <a:off x="1987550" y="542925"/>
            <a:ext cx="2884488" cy="2163763"/>
          </a:xfrm>
          <a:prstGeom prst="rect">
            <a:avLst/>
          </a:prstGeom>
          <a:solidFill>
            <a:srgbClr val="FFFFFF"/>
          </a:solidFill>
          <a:ln>
            <a:solidFill>
              <a:srgbClr val="000000"/>
            </a:solidFill>
            <a:miter lim="800000"/>
            <a:headEnd/>
            <a:tailEnd/>
          </a:ln>
        </p:spPr>
      </p:sp>
      <p:sp>
        <p:nvSpPr>
          <p:cNvPr id="60419" name="Rectangle 3"/>
          <p:cNvSpPr txBox="1">
            <a:spLocks noGrp="1" noChangeArrowheads="1"/>
          </p:cNvSpPr>
          <p:nvPr>
            <p:ph type="body" idx="1"/>
          </p:nvPr>
        </p:nvSpPr>
        <p:spPr bwMode="auto">
          <a:xfrm>
            <a:off x="914400" y="2921000"/>
            <a:ext cx="5029200" cy="5538788"/>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27BC8DB-A733-4225-8711-A4FD61ABEBE4}" type="slidenum">
              <a:rPr lang="en-GB"/>
              <a:pPr/>
              <a:t>17</a:t>
            </a:fld>
            <a:endParaRPr lang="en-GB"/>
          </a:p>
        </p:txBody>
      </p:sp>
      <p:sp>
        <p:nvSpPr>
          <p:cNvPr id="61441"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6D50FA8-7D50-4A81-9227-30103081280A}"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a:t>
            </a:fld>
            <a:endParaRPr lang="en-GB" sz="1200">
              <a:solidFill>
                <a:srgbClr val="000000"/>
              </a:solidFill>
              <a:latin typeface="Times New Roman" pitchFamily="16" charset="0"/>
            </a:endParaRPr>
          </a:p>
        </p:txBody>
      </p:sp>
      <p:sp>
        <p:nvSpPr>
          <p:cNvPr id="61442" name="Rectangle 2"/>
          <p:cNvSpPr txBox="1">
            <a:spLocks noGrp="1" noRot="1" noChangeAspect="1" noChangeArrowheads="1"/>
          </p:cNvSpPr>
          <p:nvPr>
            <p:ph type="sldImg"/>
          </p:nvPr>
        </p:nvSpPr>
        <p:spPr bwMode="auto">
          <a:xfrm>
            <a:off x="1987550" y="542925"/>
            <a:ext cx="2884488" cy="2163763"/>
          </a:xfrm>
          <a:prstGeom prst="rect">
            <a:avLst/>
          </a:prstGeom>
          <a:solidFill>
            <a:srgbClr val="FFFFFF"/>
          </a:solidFill>
          <a:ln>
            <a:solidFill>
              <a:srgbClr val="000000"/>
            </a:solidFill>
            <a:miter lim="800000"/>
            <a:headEnd/>
            <a:tailEnd/>
          </a:ln>
        </p:spPr>
      </p:sp>
      <p:sp>
        <p:nvSpPr>
          <p:cNvPr id="61443" name="Rectangle 3"/>
          <p:cNvSpPr txBox="1">
            <a:spLocks noGrp="1" noChangeArrowheads="1"/>
          </p:cNvSpPr>
          <p:nvPr>
            <p:ph type="body" idx="1"/>
          </p:nvPr>
        </p:nvSpPr>
        <p:spPr bwMode="auto">
          <a:xfrm>
            <a:off x="914400" y="2921000"/>
            <a:ext cx="5029200" cy="5538788"/>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8721EAC-64B5-490C-97F2-1FB308C77152}" type="slidenum">
              <a:rPr lang="en-GB"/>
              <a:pPr/>
              <a:t>18</a:t>
            </a:fld>
            <a:endParaRPr lang="en-GB"/>
          </a:p>
        </p:txBody>
      </p:sp>
      <p:sp>
        <p:nvSpPr>
          <p:cNvPr id="62465"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E0578A9-7331-4CE6-AC6D-BFA42C6380BD}"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endParaRPr lang="en-GB" sz="1200">
              <a:solidFill>
                <a:srgbClr val="000000"/>
              </a:solidFill>
              <a:latin typeface="Times New Roman" pitchFamily="16" charset="0"/>
            </a:endParaRPr>
          </a:p>
        </p:txBody>
      </p:sp>
      <p:sp>
        <p:nvSpPr>
          <p:cNvPr id="62466"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7"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E3A7BB5-7AF6-4B1F-B8D9-76E3CA43DDEF}" type="slidenum">
              <a:rPr lang="en-GB"/>
              <a:pPr/>
              <a:t>19</a:t>
            </a:fld>
            <a:endParaRPr lang="en-GB"/>
          </a:p>
        </p:txBody>
      </p:sp>
      <p:sp>
        <p:nvSpPr>
          <p:cNvPr id="63489"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23108C2-A6A4-44C8-BCA8-133136CB71B5}"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endParaRPr lang="en-GB" sz="1200">
              <a:solidFill>
                <a:srgbClr val="000000"/>
              </a:solidFill>
              <a:latin typeface="Times New Roman" pitchFamily="16" charset="0"/>
            </a:endParaRPr>
          </a:p>
        </p:txBody>
      </p:sp>
      <p:sp>
        <p:nvSpPr>
          <p:cNvPr id="63490"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3491"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5370EC6-7EA8-4D7B-B97D-DBCC0EA3D6FF}" type="slidenum">
              <a:rPr lang="en-GB"/>
              <a:pPr/>
              <a:t>20</a:t>
            </a:fld>
            <a:endParaRPr lang="en-GB"/>
          </a:p>
        </p:txBody>
      </p:sp>
      <p:sp>
        <p:nvSpPr>
          <p:cNvPr id="64513"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DAA5A99-83B8-4BAD-B693-4C71E852B561}"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endParaRPr lang="en-GB" sz="1200">
              <a:solidFill>
                <a:srgbClr val="000000"/>
              </a:solidFill>
              <a:latin typeface="Times New Roman" pitchFamily="16" charset="0"/>
            </a:endParaRPr>
          </a:p>
        </p:txBody>
      </p:sp>
      <p:sp>
        <p:nvSpPr>
          <p:cNvPr id="64514"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5"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CB31A40-0902-42EB-8969-F426C533F917}" type="slidenum">
              <a:rPr lang="en-GB"/>
              <a:pPr/>
              <a:t>21</a:t>
            </a:fld>
            <a:endParaRPr lang="en-GB"/>
          </a:p>
        </p:txBody>
      </p:sp>
      <p:sp>
        <p:nvSpPr>
          <p:cNvPr id="6553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1BAC2BF-0BD0-4D9A-A892-42273E7F9643}"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endParaRPr lang="en-GB" sz="1200">
              <a:solidFill>
                <a:srgbClr val="000000"/>
              </a:solidFill>
              <a:latin typeface="Times New Roman" pitchFamily="16" charset="0"/>
            </a:endParaRPr>
          </a:p>
        </p:txBody>
      </p:sp>
      <p:sp>
        <p:nvSpPr>
          <p:cNvPr id="65538"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5539"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2CA94EC-9A1C-4882-B4D2-9479FF2B0BAC}" type="slidenum">
              <a:rPr lang="en-GB"/>
              <a:pPr/>
              <a:t>2</a:t>
            </a:fld>
            <a:endParaRPr lang="en-GB"/>
          </a:p>
        </p:txBody>
      </p:sp>
      <p:sp>
        <p:nvSpPr>
          <p:cNvPr id="51201"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E2EA806-5591-4D8B-8705-244A7C24C986}"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endParaRPr lang="en-GB" sz="1200">
              <a:solidFill>
                <a:srgbClr val="000000"/>
              </a:solidFill>
              <a:latin typeface="Times New Roman" pitchFamily="16" charset="0"/>
            </a:endParaRPr>
          </a:p>
        </p:txBody>
      </p:sp>
      <p:sp>
        <p:nvSpPr>
          <p:cNvPr id="51202" name="Rectangle 2"/>
          <p:cNvSpPr txBox="1">
            <a:spLocks noGrp="1" noRot="1" noChangeAspect="1" noChangeArrowheads="1"/>
          </p:cNvSpPr>
          <p:nvPr>
            <p:ph type="sldImg"/>
          </p:nvPr>
        </p:nvSpPr>
        <p:spPr bwMode="auto">
          <a:xfrm>
            <a:off x="1987550" y="542925"/>
            <a:ext cx="2884488" cy="2163763"/>
          </a:xfrm>
          <a:prstGeom prst="rect">
            <a:avLst/>
          </a:prstGeom>
          <a:solidFill>
            <a:srgbClr val="FFFFFF"/>
          </a:solidFill>
          <a:ln>
            <a:solidFill>
              <a:srgbClr val="000000"/>
            </a:solidFill>
            <a:miter lim="800000"/>
            <a:headEnd/>
            <a:tailEnd/>
          </a:ln>
        </p:spPr>
      </p:sp>
      <p:sp>
        <p:nvSpPr>
          <p:cNvPr id="51203" name="Rectangle 3"/>
          <p:cNvSpPr txBox="1">
            <a:spLocks noGrp="1" noChangeArrowheads="1"/>
          </p:cNvSpPr>
          <p:nvPr>
            <p:ph type="body" idx="1"/>
          </p:nvPr>
        </p:nvSpPr>
        <p:spPr bwMode="auto">
          <a:xfrm>
            <a:off x="914400" y="2921000"/>
            <a:ext cx="5029200" cy="5538788"/>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AE1311B-F044-4330-AF04-E418E1F3FAA7}" type="slidenum">
              <a:rPr lang="en-GB"/>
              <a:pPr/>
              <a:t>22</a:t>
            </a:fld>
            <a:endParaRPr lang="en-GB"/>
          </a:p>
        </p:txBody>
      </p:sp>
      <p:sp>
        <p:nvSpPr>
          <p:cNvPr id="66561"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EECD3F-D6E8-4495-9615-8F1222059078}"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endParaRPr lang="en-GB" sz="1200">
              <a:solidFill>
                <a:srgbClr val="000000"/>
              </a:solidFill>
              <a:latin typeface="Times New Roman" pitchFamily="16" charset="0"/>
            </a:endParaRPr>
          </a:p>
        </p:txBody>
      </p:sp>
      <p:sp>
        <p:nvSpPr>
          <p:cNvPr id="66562"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3"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1D8F0E1-34AD-48F7-A03C-39D65960D72A}" type="slidenum">
              <a:rPr lang="en-GB"/>
              <a:pPr/>
              <a:t>23</a:t>
            </a:fld>
            <a:endParaRPr lang="en-GB"/>
          </a:p>
        </p:txBody>
      </p:sp>
      <p:sp>
        <p:nvSpPr>
          <p:cNvPr id="67585"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B9F0816-8F28-4BCF-9CA5-7EDF3DBCBD80}"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endParaRPr lang="en-GB" sz="1200">
              <a:solidFill>
                <a:srgbClr val="000000"/>
              </a:solidFill>
              <a:latin typeface="Times New Roman" pitchFamily="16" charset="0"/>
            </a:endParaRPr>
          </a:p>
        </p:txBody>
      </p:sp>
      <p:sp>
        <p:nvSpPr>
          <p:cNvPr id="67586"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7587"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E94F3D0-2D75-47DC-9E73-F184ADEB4B38}" type="slidenum">
              <a:rPr lang="en-GB"/>
              <a:pPr/>
              <a:t>24</a:t>
            </a:fld>
            <a:endParaRPr lang="en-GB"/>
          </a:p>
        </p:txBody>
      </p:sp>
      <p:sp>
        <p:nvSpPr>
          <p:cNvPr id="68609"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3B2F8C4-42F8-4552-884D-9E70129C4F69}"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endParaRPr lang="en-GB" sz="1200">
              <a:solidFill>
                <a:srgbClr val="000000"/>
              </a:solidFill>
              <a:latin typeface="Times New Roman" pitchFamily="16" charset="0"/>
            </a:endParaRPr>
          </a:p>
        </p:txBody>
      </p:sp>
      <p:sp>
        <p:nvSpPr>
          <p:cNvPr id="68610" name="Rectangle 2"/>
          <p:cNvSpPr txBox="1">
            <a:spLocks noGrp="1" noRot="1" noChangeAspect="1" noChangeArrowheads="1"/>
          </p:cNvSpPr>
          <p:nvPr>
            <p:ph type="sldImg"/>
          </p:nvPr>
        </p:nvSpPr>
        <p:spPr bwMode="auto">
          <a:xfrm>
            <a:off x="2913063" y="258763"/>
            <a:ext cx="3651250" cy="2738437"/>
          </a:xfrm>
          <a:prstGeom prst="rect">
            <a:avLst/>
          </a:prstGeom>
          <a:solidFill>
            <a:srgbClr val="FFFFFF"/>
          </a:solidFill>
          <a:ln>
            <a:solidFill>
              <a:srgbClr val="000000"/>
            </a:solidFill>
            <a:miter lim="800000"/>
            <a:headEnd/>
            <a:tailEnd/>
          </a:ln>
        </p:spPr>
      </p:sp>
      <p:sp>
        <p:nvSpPr>
          <p:cNvPr id="68611" name="Text Box 3"/>
          <p:cNvSpPr txBox="1">
            <a:spLocks noGrp="1" noChangeArrowheads="1"/>
          </p:cNvSpPr>
          <p:nvPr>
            <p:ph type="body" idx="1"/>
          </p:nvPr>
        </p:nvSpPr>
        <p:spPr bwMode="auto">
          <a:xfrm>
            <a:off x="250825" y="3198813"/>
            <a:ext cx="6291263" cy="5624512"/>
          </a:xfrm>
          <a:prstGeom prst="rect">
            <a:avLst/>
          </a:prstGeom>
          <a:solidFill>
            <a:srgbClr val="FFFFFF"/>
          </a:solidFill>
          <a:ln w="9360">
            <a:solidFill>
              <a:srgbClr val="000000"/>
            </a:solidFill>
            <a:miter lim="800000"/>
            <a:headEnd/>
            <a:tailEnd/>
          </a:ln>
        </p:spPr>
        <p:txBody>
          <a:bodyPr/>
          <a:lstStyle/>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If I have access to a board, I usually give an example:</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endParaRPr lang="en-GB" sz="800">
              <a:ea typeface="ＭＳ Ｐゴシック" charset="-128"/>
            </a:endParaRP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Basic graph structure:</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:ThisTalk :hasAuthor :SteveCayzer :worksAt :HewlettPackard</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endParaRPr lang="en-GB" sz="800">
              <a:ea typeface="ＭＳ Ｐゴシック" charset="-128"/>
            </a:endParaRP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Now add taxonomy</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:ThisTalk :hasSubject :SemWeb :broader :AI</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:NeuralNetworks :broader :AI</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endParaRPr lang="en-GB" sz="800">
              <a:ea typeface="ＭＳ Ｐゴシック" charset="-128"/>
            </a:endParaRP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Now add thesaurus</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:SemWeb :hasKeyword :semantic :synonym :meaning</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endParaRPr lang="en-GB" sz="800">
              <a:ea typeface="ＭＳ Ｐゴシック" charset="-128"/>
            </a:endParaRP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Now add RDFS</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:HewlettPackard :class :Company :subClassOf :LegalEntity</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:Company :type :Class </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:Charity :type :Class </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:Charity :subClassOf :LegalEntity</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endParaRPr lang="en-GB" sz="800">
              <a:ea typeface="ＭＳ Ｐゴシック" charset="-128"/>
            </a:endParaRP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Now add OWL</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:Company :disjointWith :Charity</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(NB this may not be accurate!)</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:Company :hasDirector :Bob</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:hasDirector :hasCardinality 1*</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a:ea typeface="ＭＳ Ｐゴシック" charset="-128"/>
              </a:rPr>
              <a:t>(I am finessing how you actually do that in OWL, through some tedious subClassOf Restriction construct which confuses the issue) </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endParaRPr lang="en-GB" sz="800">
              <a:ea typeface="ＭＳ Ｐゴシック" charset="-128"/>
            </a:endParaRP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endParaRPr lang="en-GB" sz="800">
              <a:ea typeface="ＭＳ Ｐゴシック" charset="-128"/>
            </a:endParaRP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endParaRPr lang="en-GB" sz="80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7C27C0C-BA34-4A19-8E5F-70FD5A556F09}" type="slidenum">
              <a:rPr lang="en-GB"/>
              <a:pPr/>
              <a:t>25</a:t>
            </a:fld>
            <a:endParaRPr lang="en-GB"/>
          </a:p>
        </p:txBody>
      </p:sp>
      <p:sp>
        <p:nvSpPr>
          <p:cNvPr id="69633"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2102705-729F-45A8-AE75-44990FD2C7A8}"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endParaRPr lang="en-GB" sz="1200">
              <a:solidFill>
                <a:srgbClr val="000000"/>
              </a:solidFill>
              <a:latin typeface="Times New Roman" pitchFamily="16" charset="0"/>
            </a:endParaRPr>
          </a:p>
        </p:txBody>
      </p:sp>
      <p:sp>
        <p:nvSpPr>
          <p:cNvPr id="69634"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9635"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D091D4D-6EA9-4930-A8B5-A12E9AA2AB06}" type="slidenum">
              <a:rPr lang="en-GB"/>
              <a:pPr/>
              <a:t>26</a:t>
            </a:fld>
            <a:endParaRPr lang="en-GB"/>
          </a:p>
        </p:txBody>
      </p:sp>
      <p:sp>
        <p:nvSpPr>
          <p:cNvPr id="7065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DC32867-02B2-4643-A907-5D39D02CD2A1}"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a:t>
            </a:fld>
            <a:endParaRPr lang="en-GB" sz="1200">
              <a:solidFill>
                <a:srgbClr val="000000"/>
              </a:solidFill>
              <a:latin typeface="Times New Roman" pitchFamily="16" charset="0"/>
            </a:endParaRPr>
          </a:p>
        </p:txBody>
      </p:sp>
      <p:sp>
        <p:nvSpPr>
          <p:cNvPr id="70658"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9"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4AA4094-9F5D-45C3-8C1F-518E3A2EE969}" type="slidenum">
              <a:rPr lang="en-GB"/>
              <a:pPr/>
              <a:t>27</a:t>
            </a:fld>
            <a:endParaRPr lang="en-GB"/>
          </a:p>
        </p:txBody>
      </p:sp>
      <p:sp>
        <p:nvSpPr>
          <p:cNvPr id="71681"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0BDBCBD-B7D0-4105-8D8A-908DC259BC47}"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a:t>
            </a:fld>
            <a:endParaRPr lang="en-GB" sz="1200">
              <a:solidFill>
                <a:srgbClr val="000000"/>
              </a:solidFill>
              <a:latin typeface="Times New Roman" pitchFamily="16" charset="0"/>
            </a:endParaRPr>
          </a:p>
        </p:txBody>
      </p:sp>
      <p:sp>
        <p:nvSpPr>
          <p:cNvPr id="71682"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683"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96BAA6B-F3C7-4270-BB20-A316AC33E6B0}" type="slidenum">
              <a:rPr lang="en-GB"/>
              <a:pPr/>
              <a:t>28</a:t>
            </a:fld>
            <a:endParaRPr lang="en-GB"/>
          </a:p>
        </p:txBody>
      </p:sp>
      <p:sp>
        <p:nvSpPr>
          <p:cNvPr id="72705"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4E2F967-315D-4716-87D2-82057D965426}"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a:t>
            </a:fld>
            <a:endParaRPr lang="en-GB" sz="1200">
              <a:solidFill>
                <a:srgbClr val="000000"/>
              </a:solidFill>
              <a:latin typeface="Times New Roman" pitchFamily="16" charset="0"/>
            </a:endParaRPr>
          </a:p>
        </p:txBody>
      </p:sp>
      <p:sp>
        <p:nvSpPr>
          <p:cNvPr id="72706"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2707"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9E9E71E-3CDC-41C3-9E42-9D54E947DCCF}" type="slidenum">
              <a:rPr lang="en-GB"/>
              <a:pPr/>
              <a:t>29</a:t>
            </a:fld>
            <a:endParaRPr lang="en-GB"/>
          </a:p>
        </p:txBody>
      </p:sp>
      <p:sp>
        <p:nvSpPr>
          <p:cNvPr id="73729"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E028219-BD72-4F8B-B636-6A35A20EDB67}"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a:t>
            </a:fld>
            <a:endParaRPr lang="en-GB" sz="1200">
              <a:solidFill>
                <a:srgbClr val="000000"/>
              </a:solidFill>
              <a:latin typeface="Times New Roman" pitchFamily="16" charset="0"/>
            </a:endParaRPr>
          </a:p>
        </p:txBody>
      </p:sp>
      <p:sp>
        <p:nvSpPr>
          <p:cNvPr id="73730" name="Rectangle 2"/>
          <p:cNvSpPr txBox="1">
            <a:spLocks noGrp="1" noRot="1" noChangeAspect="1" noChangeArrowheads="1"/>
          </p:cNvSpPr>
          <p:nvPr>
            <p:ph type="sldImg"/>
          </p:nvPr>
        </p:nvSpPr>
        <p:spPr bwMode="auto">
          <a:xfrm>
            <a:off x="1128713" y="701675"/>
            <a:ext cx="4586287" cy="3440113"/>
          </a:xfrm>
          <a:prstGeom prst="rect">
            <a:avLst/>
          </a:prstGeom>
          <a:solidFill>
            <a:srgbClr val="FFFFFF"/>
          </a:solidFill>
          <a:ln>
            <a:solidFill>
              <a:srgbClr val="000000"/>
            </a:solidFill>
            <a:miter lim="800000"/>
            <a:headEnd/>
            <a:tailEnd/>
          </a:ln>
        </p:spPr>
      </p:sp>
      <p:sp>
        <p:nvSpPr>
          <p:cNvPr id="73731" name="Text Box 3"/>
          <p:cNvSpPr txBox="1">
            <a:spLocks noGrp="1" noChangeArrowheads="1"/>
          </p:cNvSpPr>
          <p:nvPr>
            <p:ph type="body" idx="1"/>
          </p:nvPr>
        </p:nvSpPr>
        <p:spPr bwMode="auto">
          <a:xfrm>
            <a:off x="922338" y="4351338"/>
            <a:ext cx="4997450" cy="4141787"/>
          </a:xfrm>
          <a:prstGeom prst="rect">
            <a:avLst/>
          </a:prstGeom>
          <a:solidFill>
            <a:srgbClr val="FFFFFF"/>
          </a:solidFill>
          <a:ln w="9360">
            <a:solidFill>
              <a:srgbClr val="000000"/>
            </a:solidFill>
            <a:miter lim="800000"/>
            <a:headEnd/>
            <a:tailEnd/>
          </a:ln>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FOAF is a nice example of a real semantic web application.</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The idea to is encode your details (name, email, homepage…) in RDF but ALSO to record links to people you ‘know’.</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Thus we can encode both useful details (think of Vcards) but also communities (so, I am more likely to trust someone I don’t know who’s a friend of my friend). Note though, that ‘knows’ does not necessarily imply ‘friend’. Also, that the transitive nature of friendship, or trust, is not guaranteed. As in the misconception “My enemy’s enemy is my friend”.</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Certain commercial social networking outfits (eg MovableType blogs, ecademy) use Foaf to add value to their offerings</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The picture is from Jim Ley’s FOAFnaut, a way of visualising FOAF communities.</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Note that FOAF is used to encode LiveJournal user profiles</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1ED35C8-9D7E-44C5-B838-957ABE9BBEBB}" type="slidenum">
              <a:rPr lang="en-GB"/>
              <a:pPr/>
              <a:t>30</a:t>
            </a:fld>
            <a:endParaRPr lang="en-GB"/>
          </a:p>
        </p:txBody>
      </p:sp>
      <p:sp>
        <p:nvSpPr>
          <p:cNvPr id="74753"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E6588FE-EE32-4ED7-B764-42E82CB8F708}"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30</a:t>
            </a:fld>
            <a:endParaRPr lang="en-GB" sz="1200">
              <a:solidFill>
                <a:srgbClr val="000000"/>
              </a:solidFill>
              <a:latin typeface="Times New Roman" pitchFamily="16" charset="0"/>
            </a:endParaRPr>
          </a:p>
        </p:txBody>
      </p:sp>
      <p:sp>
        <p:nvSpPr>
          <p:cNvPr id="74754" name="Rectangle 2"/>
          <p:cNvSpPr txBox="1">
            <a:spLocks noGrp="1" noRot="1" noChangeAspect="1" noChangeArrowheads="1"/>
          </p:cNvSpPr>
          <p:nvPr>
            <p:ph type="sldImg"/>
          </p:nvPr>
        </p:nvSpPr>
        <p:spPr bwMode="auto">
          <a:xfrm>
            <a:off x="1128713" y="701675"/>
            <a:ext cx="4586287" cy="3440113"/>
          </a:xfrm>
          <a:prstGeom prst="rect">
            <a:avLst/>
          </a:prstGeom>
          <a:solidFill>
            <a:srgbClr val="FFFFFF"/>
          </a:solidFill>
          <a:ln>
            <a:solidFill>
              <a:srgbClr val="000000"/>
            </a:solidFill>
            <a:miter lim="800000"/>
            <a:headEnd/>
            <a:tailEnd/>
          </a:ln>
        </p:spPr>
      </p:sp>
      <p:sp>
        <p:nvSpPr>
          <p:cNvPr id="74755" name="Text Box 3"/>
          <p:cNvSpPr txBox="1">
            <a:spLocks noGrp="1" noChangeArrowheads="1"/>
          </p:cNvSpPr>
          <p:nvPr>
            <p:ph type="body" idx="1"/>
          </p:nvPr>
        </p:nvSpPr>
        <p:spPr bwMode="auto">
          <a:xfrm>
            <a:off x="922338" y="4351338"/>
            <a:ext cx="4997450" cy="4141787"/>
          </a:xfrm>
          <a:prstGeom prst="rect">
            <a:avLst/>
          </a:prstGeom>
          <a:solidFill>
            <a:srgbClr val="FFFFFF"/>
          </a:solidFill>
          <a:ln w="9360">
            <a:solidFill>
              <a:srgbClr val="000000"/>
            </a:solidFill>
            <a:miter lim="800000"/>
            <a:headEnd/>
            <a:tailEnd/>
          </a:ln>
        </p:spPr>
        <p:txBody>
          <a:bodyPr/>
          <a:lstStyle/>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dirty="0">
                <a:ea typeface="ＭＳ Ｐゴシック" charset="-128"/>
              </a:rPr>
              <a:t>The idea here is partly to encourage thought and interaction, but also to show how quickly a graph gets messy and hard to understand.</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endParaRPr lang="en-GB" sz="800" dirty="0">
              <a:ea typeface="ＭＳ Ｐゴシック" charset="-128"/>
            </a:endParaRP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dirty="0" err="1">
                <a:ea typeface="ＭＳ Ｐゴシック" charset="-128"/>
              </a:rPr>
              <a:t>Foaf</a:t>
            </a:r>
            <a:r>
              <a:rPr lang="en-GB" sz="800" dirty="0">
                <a:ea typeface="ＭＳ Ｐゴシック" charset="-128"/>
              </a:rPr>
              <a:t> profiles are a nice way to introduce the RDF model.</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dirty="0">
                <a:ea typeface="ＭＳ Ｐゴシック" charset="-128"/>
              </a:rPr>
              <a:t>Here’s a simple example consisting of 3 triples (node-arc-node, or subject-predicate-object) (all with the same subject).</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dirty="0">
                <a:ea typeface="ＭＳ Ｐゴシック" charset="-128"/>
              </a:rPr>
              <a:t>Note the anonymous node! The person </a:t>
            </a:r>
            <a:r>
              <a:rPr lang="en-GB" sz="800" dirty="0" smtClean="0">
                <a:ea typeface="ＭＳ Ｐゴシック" charset="-128"/>
              </a:rPr>
              <a:t>(Prof Mark Baker (Reading University, UK)) </a:t>
            </a:r>
            <a:r>
              <a:rPr lang="en-GB" sz="800" dirty="0">
                <a:ea typeface="ＭＳ Ｐゴシック" charset="-128"/>
              </a:rPr>
              <a:t>does not have a URI!</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dirty="0">
                <a:ea typeface="ＭＳ Ｐゴシック" charset="-128"/>
              </a:rPr>
              <a:t>So how come the subject doesn’t need a URI? A subtle point, and it’s because Michael can be identified unambiguously by his email address (we assume that 2 different individuals don’t ever share the same email address, a potentially erroneous assumption of course but logically sound). The </a:t>
            </a:r>
            <a:r>
              <a:rPr lang="en-GB" sz="800" dirty="0" err="1">
                <a:ea typeface="ＭＳ Ｐゴシック" charset="-128"/>
              </a:rPr>
              <a:t>mbox</a:t>
            </a:r>
            <a:r>
              <a:rPr lang="en-GB" sz="800" dirty="0">
                <a:ea typeface="ＭＳ Ｐゴシック" charset="-128"/>
              </a:rPr>
              <a:t> property (in OWL jargon) is called an inverse functional property.</a:t>
            </a:r>
          </a:p>
          <a:p>
            <a:pPr marL="114300" indent="-112713" eaLnBrk="1" hangingPunct="1">
              <a:spcBef>
                <a:spcPts val="300"/>
              </a:spcBef>
              <a:buClrTx/>
              <a:buFontTx/>
              <a:buNone/>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pPr>
            <a:r>
              <a:rPr lang="en-GB" sz="800" dirty="0">
                <a:ea typeface="ＭＳ Ｐゴシック" charset="-128"/>
              </a:rPr>
              <a:t>The point has practical implications. If Mark needs a URI (something arbitrary like urn:168892390a), then people wanting to say ‘I know Mark’ need to know it (or find it out). Much easier to say (“I know the person whose email address is…”) because we will typically know that.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0CE3248-DEED-4A80-8078-834B0E4B1E1E}" type="slidenum">
              <a:rPr lang="en-GB"/>
              <a:pPr/>
              <a:t>31</a:t>
            </a:fld>
            <a:endParaRPr lang="en-GB"/>
          </a:p>
        </p:txBody>
      </p:sp>
      <p:sp>
        <p:nvSpPr>
          <p:cNvPr id="7577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B919924-D823-4044-BF7C-0EECE8AAB026}"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31</a:t>
            </a:fld>
            <a:endParaRPr lang="en-GB" sz="1200">
              <a:solidFill>
                <a:srgbClr val="000000"/>
              </a:solidFill>
              <a:latin typeface="Times New Roman" pitchFamily="16" charset="0"/>
            </a:endParaRPr>
          </a:p>
        </p:txBody>
      </p:sp>
      <p:sp>
        <p:nvSpPr>
          <p:cNvPr id="75778" name="Rectangle 2"/>
          <p:cNvSpPr txBox="1">
            <a:spLocks noGrp="1" noRot="1" noChangeAspect="1" noChangeArrowheads="1"/>
          </p:cNvSpPr>
          <p:nvPr>
            <p:ph type="sldImg"/>
          </p:nvPr>
        </p:nvSpPr>
        <p:spPr bwMode="auto">
          <a:xfrm>
            <a:off x="1128713" y="701675"/>
            <a:ext cx="4586287" cy="3440113"/>
          </a:xfrm>
          <a:prstGeom prst="rect">
            <a:avLst/>
          </a:prstGeom>
          <a:solidFill>
            <a:srgbClr val="FFFFFF"/>
          </a:solidFill>
          <a:ln>
            <a:solidFill>
              <a:srgbClr val="000000"/>
            </a:solidFill>
            <a:miter lim="800000"/>
            <a:headEnd/>
            <a:tailEnd/>
          </a:ln>
        </p:spPr>
      </p:sp>
      <p:sp>
        <p:nvSpPr>
          <p:cNvPr id="75779" name="Text Box 3"/>
          <p:cNvSpPr txBox="1">
            <a:spLocks noGrp="1" noChangeArrowheads="1"/>
          </p:cNvSpPr>
          <p:nvPr>
            <p:ph type="body" idx="1"/>
          </p:nvPr>
        </p:nvSpPr>
        <p:spPr bwMode="auto">
          <a:xfrm>
            <a:off x="922338" y="4351338"/>
            <a:ext cx="4997450" cy="4141787"/>
          </a:xfrm>
          <a:prstGeom prst="rect">
            <a:avLst/>
          </a:prstGeom>
          <a:solidFill>
            <a:srgbClr val="FFFFFF"/>
          </a:solidFill>
          <a:ln w="9360">
            <a:solidFill>
              <a:srgbClr val="000000"/>
            </a:solidFill>
            <a:miter lim="800000"/>
            <a:headEnd/>
            <a:tailEnd/>
          </a:ln>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ＭＳ Ｐゴシック" charset="-128"/>
              </a:rPr>
              <a:t>Just to show an example, the model just described can be serialized in XML.</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ＭＳ Ｐゴシック" charset="-128"/>
              </a:rPr>
              <a:t>For more details on this, see the RDF primer</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ＭＳ Ｐゴシック" charset="-128"/>
              </a:rPr>
              <a:t>http://www.w3.org/TR/2004/REC-rdf-primer-20040210/ </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ＭＳ Ｐゴシック" charset="-128"/>
              </a:rPr>
              <a:t>The idea here is not to give a tutorial on RDF/XML syntax but just to give a taster of what it looks like.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B356593-62AC-4A8B-BE43-0E58CD26004E}" type="slidenum">
              <a:rPr lang="en-GB"/>
              <a:pPr/>
              <a:t>3</a:t>
            </a:fld>
            <a:endParaRPr lang="en-GB"/>
          </a:p>
        </p:txBody>
      </p:sp>
      <p:sp>
        <p:nvSpPr>
          <p:cNvPr id="52225"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8BE8F57-9E80-4842-8154-9047FDC51BA1}"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a:t>
            </a:fld>
            <a:endParaRPr lang="en-GB" sz="1200">
              <a:solidFill>
                <a:srgbClr val="000000"/>
              </a:solidFill>
              <a:latin typeface="Times New Roman" pitchFamily="16" charset="0"/>
            </a:endParaRPr>
          </a:p>
        </p:txBody>
      </p:sp>
      <p:sp>
        <p:nvSpPr>
          <p:cNvPr id="52226" name="Rectangle 2"/>
          <p:cNvSpPr txBox="1">
            <a:spLocks noGrp="1" noRot="1" noChangeAspect="1" noChangeArrowheads="1"/>
          </p:cNvSpPr>
          <p:nvPr>
            <p:ph type="sldImg"/>
          </p:nvPr>
        </p:nvSpPr>
        <p:spPr bwMode="auto">
          <a:xfrm>
            <a:off x="4400550" y="508000"/>
            <a:ext cx="2271713" cy="1703388"/>
          </a:xfrm>
          <a:prstGeom prst="rect">
            <a:avLst/>
          </a:prstGeom>
          <a:solidFill>
            <a:srgbClr val="FFFFFF"/>
          </a:solidFill>
          <a:ln>
            <a:solidFill>
              <a:srgbClr val="000000"/>
            </a:solidFill>
            <a:miter lim="800000"/>
            <a:headEnd/>
            <a:tailEnd/>
          </a:ln>
        </p:spPr>
      </p:sp>
      <p:sp>
        <p:nvSpPr>
          <p:cNvPr id="52227" name="Rectangle 3"/>
          <p:cNvSpPr txBox="1">
            <a:spLocks noGrp="1" noChangeArrowheads="1"/>
          </p:cNvSpPr>
          <p:nvPr>
            <p:ph type="body" idx="1"/>
          </p:nvPr>
        </p:nvSpPr>
        <p:spPr bwMode="auto">
          <a:xfrm>
            <a:off x="233363" y="2436813"/>
            <a:ext cx="6405562" cy="600075"/>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B68CBAF-4294-4774-A5D2-23FCC4F4C2FA}" type="slidenum">
              <a:rPr lang="en-GB"/>
              <a:pPr/>
              <a:t>32</a:t>
            </a:fld>
            <a:endParaRPr lang="en-GB"/>
          </a:p>
        </p:txBody>
      </p:sp>
      <p:sp>
        <p:nvSpPr>
          <p:cNvPr id="76801"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23E5773-EE33-4623-AE33-0BEC49348ED5}"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32</a:t>
            </a:fld>
            <a:endParaRPr lang="en-GB" sz="1200">
              <a:solidFill>
                <a:srgbClr val="000000"/>
              </a:solidFill>
              <a:latin typeface="Times New Roman" pitchFamily="16" charset="0"/>
            </a:endParaRPr>
          </a:p>
        </p:txBody>
      </p:sp>
      <p:sp>
        <p:nvSpPr>
          <p:cNvPr id="76802" name="Rectangle 2"/>
          <p:cNvSpPr txBox="1">
            <a:spLocks noGrp="1" noRot="1" noChangeAspect="1" noChangeArrowheads="1"/>
          </p:cNvSpPr>
          <p:nvPr>
            <p:ph type="sldImg"/>
          </p:nvPr>
        </p:nvSpPr>
        <p:spPr bwMode="auto">
          <a:xfrm>
            <a:off x="1128713" y="701675"/>
            <a:ext cx="4586287" cy="3440113"/>
          </a:xfrm>
          <a:prstGeom prst="rect">
            <a:avLst/>
          </a:prstGeom>
          <a:solidFill>
            <a:srgbClr val="FFFFFF"/>
          </a:solidFill>
          <a:ln>
            <a:solidFill>
              <a:srgbClr val="000000"/>
            </a:solidFill>
            <a:miter lim="800000"/>
            <a:headEnd/>
            <a:tailEnd/>
          </a:ln>
        </p:spPr>
      </p:sp>
      <p:sp>
        <p:nvSpPr>
          <p:cNvPr id="76803" name="Text Box 3"/>
          <p:cNvSpPr txBox="1">
            <a:spLocks noGrp="1" noChangeArrowheads="1"/>
          </p:cNvSpPr>
          <p:nvPr>
            <p:ph type="body" idx="1"/>
          </p:nvPr>
        </p:nvSpPr>
        <p:spPr bwMode="auto">
          <a:xfrm>
            <a:off x="922338" y="4351338"/>
            <a:ext cx="4997450" cy="4141787"/>
          </a:xfrm>
          <a:prstGeom prst="rect">
            <a:avLst/>
          </a:prstGeom>
          <a:solidFill>
            <a:srgbClr val="FFFFFF"/>
          </a:solidFill>
          <a:ln w="9360">
            <a:solidFill>
              <a:srgbClr val="000000"/>
            </a:solidFill>
            <a:miter lim="800000"/>
            <a:headEnd/>
            <a:tailEnd/>
          </a:ln>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The N3 syntax is (for some) more intuitive than XML, though there are fewer parsers around.</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The point of this slide is neither to provide an introduction to N3, for which see the primer</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http://www.w3.org/2000/10/swap/Primer</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Nor even really to show you what it looks like (though that’s a subsidiary goal).</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The aim here is to reinforce the point that there’s more than one way to serialize RDF</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 or to put it another way, it’s about the model not the syntax.</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891A460-2534-41F5-8B58-CF9E29BF6DE6}" type="slidenum">
              <a:rPr lang="en-GB"/>
              <a:pPr/>
              <a:t>33</a:t>
            </a:fld>
            <a:endParaRPr lang="en-GB"/>
          </a:p>
        </p:txBody>
      </p:sp>
      <p:sp>
        <p:nvSpPr>
          <p:cNvPr id="77825"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5574B40-6C95-4CDF-B61E-5E59E2CA95DD}"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33</a:t>
            </a:fld>
            <a:endParaRPr lang="en-GB" sz="1200">
              <a:solidFill>
                <a:srgbClr val="000000"/>
              </a:solidFill>
              <a:latin typeface="Times New Roman" pitchFamily="16" charset="0"/>
            </a:endParaRPr>
          </a:p>
        </p:txBody>
      </p:sp>
      <p:sp>
        <p:nvSpPr>
          <p:cNvPr id="77826" name="Rectangle 2"/>
          <p:cNvSpPr txBox="1">
            <a:spLocks noGrp="1" noRot="1" noChangeAspect="1" noChangeArrowheads="1"/>
          </p:cNvSpPr>
          <p:nvPr>
            <p:ph type="sldImg"/>
          </p:nvPr>
        </p:nvSpPr>
        <p:spPr bwMode="auto">
          <a:xfrm>
            <a:off x="1128713" y="701675"/>
            <a:ext cx="4586287" cy="3440113"/>
          </a:xfrm>
          <a:prstGeom prst="rect">
            <a:avLst/>
          </a:prstGeom>
          <a:solidFill>
            <a:srgbClr val="FFFFFF"/>
          </a:solidFill>
          <a:ln>
            <a:solidFill>
              <a:srgbClr val="000000"/>
            </a:solidFill>
            <a:miter lim="800000"/>
            <a:headEnd/>
            <a:tailEnd/>
          </a:ln>
        </p:spPr>
      </p:sp>
      <p:sp>
        <p:nvSpPr>
          <p:cNvPr id="77827" name="Text Box 3"/>
          <p:cNvSpPr txBox="1">
            <a:spLocks noGrp="1" noChangeArrowheads="1"/>
          </p:cNvSpPr>
          <p:nvPr>
            <p:ph type="body" idx="1"/>
          </p:nvPr>
        </p:nvSpPr>
        <p:spPr bwMode="auto">
          <a:xfrm>
            <a:off x="922338" y="4351338"/>
            <a:ext cx="4997450" cy="4141787"/>
          </a:xfrm>
          <a:prstGeom prst="rect">
            <a:avLst/>
          </a:prstGeom>
          <a:solidFill>
            <a:srgbClr val="FFFFFF"/>
          </a:solidFill>
          <a:ln w="9360">
            <a:solidFill>
              <a:srgbClr val="000000"/>
            </a:solidFill>
            <a:miter lim="800000"/>
            <a:headEnd/>
            <a:tailEnd/>
          </a:ln>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Here’s a more complex FOAF example. Here Mark‘s profile remains unchanged except that he is linked to another similar foaf profile, Rich.</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Note that the usual link in FOAF is ‘knows’ (which could be ‘likes’, ‘is married to’, ‘has had a conversation with’, ‘is aware of’ or even ‘is arch enemy of’!) This semantic vagueness is deliberate, but whether this design decision turns out to be correct, time will tell.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F7213F6D-59DA-43EB-BE3F-3BCD0ABEAD6A}" type="slidenum">
              <a:rPr lang="en-GB"/>
              <a:pPr/>
              <a:t>34</a:t>
            </a:fld>
            <a:endParaRPr lang="en-GB"/>
          </a:p>
        </p:txBody>
      </p:sp>
      <p:sp>
        <p:nvSpPr>
          <p:cNvPr id="78849"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8275C12-13F6-453D-A26A-ED38E5978A57}"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34</a:t>
            </a:fld>
            <a:endParaRPr lang="en-GB" sz="1200">
              <a:solidFill>
                <a:srgbClr val="000000"/>
              </a:solidFill>
              <a:latin typeface="Times New Roman" pitchFamily="16" charset="0"/>
            </a:endParaRPr>
          </a:p>
        </p:txBody>
      </p:sp>
      <p:sp>
        <p:nvSpPr>
          <p:cNvPr id="78850" name="Rectangle 2"/>
          <p:cNvSpPr txBox="1">
            <a:spLocks noGrp="1" noRot="1" noChangeAspect="1" noChangeArrowheads="1"/>
          </p:cNvSpPr>
          <p:nvPr>
            <p:ph type="sldImg"/>
          </p:nvPr>
        </p:nvSpPr>
        <p:spPr bwMode="auto">
          <a:xfrm>
            <a:off x="1128713" y="701675"/>
            <a:ext cx="4586287" cy="3440113"/>
          </a:xfrm>
          <a:prstGeom prst="rect">
            <a:avLst/>
          </a:prstGeom>
          <a:solidFill>
            <a:srgbClr val="FFFFFF"/>
          </a:solidFill>
          <a:ln>
            <a:solidFill>
              <a:srgbClr val="000000"/>
            </a:solidFill>
            <a:miter lim="800000"/>
            <a:headEnd/>
            <a:tailEnd/>
          </a:ln>
        </p:spPr>
      </p:sp>
      <p:sp>
        <p:nvSpPr>
          <p:cNvPr id="78851" name="Rectangle 3"/>
          <p:cNvSpPr txBox="1">
            <a:spLocks noGrp="1" noChangeArrowheads="1"/>
          </p:cNvSpPr>
          <p:nvPr>
            <p:ph type="body" idx="1"/>
          </p:nvPr>
        </p:nvSpPr>
        <p:spPr bwMode="auto">
          <a:xfrm>
            <a:off x="922338" y="4351338"/>
            <a:ext cx="4997450" cy="4141787"/>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976C3750-D573-4022-846A-85745AF8AA89}" type="slidenum">
              <a:rPr lang="en-GB"/>
              <a:pPr/>
              <a:t>35</a:t>
            </a:fld>
            <a:endParaRPr lang="en-GB"/>
          </a:p>
        </p:txBody>
      </p:sp>
      <p:sp>
        <p:nvSpPr>
          <p:cNvPr id="7987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4" name="Rectangle 2"/>
          <p:cNvSpPr txBox="1">
            <a:spLocks noGrp="1" noChangeArrowheads="1"/>
          </p:cNvSpPr>
          <p:nvPr>
            <p:ph type="body" idx="1"/>
          </p:nvPr>
        </p:nvSpPr>
        <p:spPr bwMode="auto">
          <a:xfrm>
            <a:off x="914400" y="4343400"/>
            <a:ext cx="5029200" cy="4025900"/>
          </a:xfrm>
          <a:prstGeom prst="rect">
            <a:avLst/>
          </a:prstGeom>
          <a:noFill/>
          <a:ln>
            <a:round/>
            <a:headEnd/>
            <a:tailEnd/>
          </a:ln>
        </p:spPr>
        <p:txBody>
          <a:bodyPr wrap="none" anchor="ct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p:cNvSpPr>
            <a:spLocks noGrp="1" noChangeArrowheads="1"/>
          </p:cNvSpPr>
          <p:nvPr>
            <p:ph type="sldNum" sz="quarter"/>
          </p:nvPr>
        </p:nvSpPr>
        <p:spPr>
          <a:noFill/>
        </p:spPr>
        <p:txBody>
          <a:bodyPr/>
          <a:lstStyle/>
          <a:p>
            <a:fld id="{9E8FCB4F-F7A2-4F0D-ABD8-3E4A6C22899B}" type="slidenum">
              <a:rPr lang="en-US"/>
              <a:pPr/>
              <a:t>36</a:t>
            </a:fld>
            <a:endParaRPr lang="en-US"/>
          </a:p>
        </p:txBody>
      </p:sp>
      <p:sp>
        <p:nvSpPr>
          <p:cNvPr id="33795"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33796"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6"/>
          <p:cNvSpPr>
            <a:spLocks noGrp="1" noChangeArrowheads="1"/>
          </p:cNvSpPr>
          <p:nvPr>
            <p:ph type="sldNum" sz="quarter"/>
          </p:nvPr>
        </p:nvSpPr>
        <p:spPr>
          <a:noFill/>
        </p:spPr>
        <p:txBody>
          <a:bodyPr/>
          <a:lstStyle/>
          <a:p>
            <a:fld id="{1AAF9979-FD95-4BD9-9B14-33B5BA253C18}" type="slidenum">
              <a:rPr lang="en-US"/>
              <a:pPr/>
              <a:t>37</a:t>
            </a:fld>
            <a:endParaRPr lang="en-US"/>
          </a:p>
        </p:txBody>
      </p:sp>
      <p:sp>
        <p:nvSpPr>
          <p:cNvPr id="35843"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35844"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6"/>
          <p:cNvSpPr>
            <a:spLocks noGrp="1" noChangeArrowheads="1"/>
          </p:cNvSpPr>
          <p:nvPr>
            <p:ph type="sldNum" sz="quarter"/>
          </p:nvPr>
        </p:nvSpPr>
        <p:spPr>
          <a:noFill/>
        </p:spPr>
        <p:txBody>
          <a:bodyPr/>
          <a:lstStyle/>
          <a:p>
            <a:fld id="{800957F5-C671-4915-B660-35CE068181C8}" type="slidenum">
              <a:rPr lang="en-US"/>
              <a:pPr/>
              <a:t>38</a:t>
            </a:fld>
            <a:endParaRPr lang="en-US"/>
          </a:p>
        </p:txBody>
      </p:sp>
      <p:sp>
        <p:nvSpPr>
          <p:cNvPr id="37891"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37892"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6"/>
          <p:cNvSpPr>
            <a:spLocks noGrp="1" noChangeArrowheads="1"/>
          </p:cNvSpPr>
          <p:nvPr>
            <p:ph type="sldNum" sz="quarter"/>
          </p:nvPr>
        </p:nvSpPr>
        <p:spPr>
          <a:noFill/>
        </p:spPr>
        <p:txBody>
          <a:bodyPr/>
          <a:lstStyle/>
          <a:p>
            <a:fld id="{A7B59540-0D39-4C2B-8B49-E8E3DA6F58A6}" type="slidenum">
              <a:rPr lang="en-US"/>
              <a:pPr/>
              <a:t>39</a:t>
            </a:fld>
            <a:endParaRPr lang="en-US"/>
          </a:p>
        </p:txBody>
      </p:sp>
      <p:sp>
        <p:nvSpPr>
          <p:cNvPr id="39939"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39940"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6"/>
          <p:cNvSpPr>
            <a:spLocks noGrp="1" noChangeArrowheads="1"/>
          </p:cNvSpPr>
          <p:nvPr>
            <p:ph type="sldNum" sz="quarter"/>
          </p:nvPr>
        </p:nvSpPr>
        <p:spPr>
          <a:noFill/>
        </p:spPr>
        <p:txBody>
          <a:bodyPr/>
          <a:lstStyle/>
          <a:p>
            <a:fld id="{DB9F9AF5-B7B8-4786-B7B9-B1CE92539564}" type="slidenum">
              <a:rPr lang="en-US"/>
              <a:pPr/>
              <a:t>40</a:t>
            </a:fld>
            <a:endParaRPr lang="en-US"/>
          </a:p>
        </p:txBody>
      </p:sp>
      <p:sp>
        <p:nvSpPr>
          <p:cNvPr id="41987"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41988"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6"/>
          <p:cNvSpPr>
            <a:spLocks noGrp="1" noChangeArrowheads="1"/>
          </p:cNvSpPr>
          <p:nvPr>
            <p:ph type="sldNum" sz="quarter"/>
          </p:nvPr>
        </p:nvSpPr>
        <p:spPr>
          <a:noFill/>
        </p:spPr>
        <p:txBody>
          <a:bodyPr/>
          <a:lstStyle/>
          <a:p>
            <a:fld id="{68D3C885-6835-427C-906D-A4CB8A35DF13}" type="slidenum">
              <a:rPr lang="en-US"/>
              <a:pPr/>
              <a:t>41</a:t>
            </a:fld>
            <a:endParaRPr lang="en-US"/>
          </a:p>
        </p:txBody>
      </p:sp>
      <p:sp>
        <p:nvSpPr>
          <p:cNvPr id="44035"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44036"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9E352F2-CFB3-433C-887E-DD1FB452881F}" type="slidenum">
              <a:rPr lang="en-GB"/>
              <a:pPr/>
              <a:t>4</a:t>
            </a:fld>
            <a:endParaRPr lang="en-GB"/>
          </a:p>
        </p:txBody>
      </p:sp>
      <p:sp>
        <p:nvSpPr>
          <p:cNvPr id="53249"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6987410-AC53-48D7-B138-B2EE56E4457D}"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a:t>
            </a:fld>
            <a:endParaRPr lang="en-GB" sz="1200">
              <a:solidFill>
                <a:srgbClr val="000000"/>
              </a:solidFill>
              <a:latin typeface="Times New Roman" pitchFamily="16" charset="0"/>
            </a:endParaRPr>
          </a:p>
        </p:txBody>
      </p:sp>
      <p:sp>
        <p:nvSpPr>
          <p:cNvPr id="53250" name="Rectangle 2"/>
          <p:cNvSpPr txBox="1">
            <a:spLocks noGrp="1" noRot="1" noChangeAspect="1" noChangeArrowheads="1"/>
          </p:cNvSpPr>
          <p:nvPr>
            <p:ph type="sldImg"/>
          </p:nvPr>
        </p:nvSpPr>
        <p:spPr bwMode="auto">
          <a:xfrm>
            <a:off x="4400550" y="508000"/>
            <a:ext cx="2271713" cy="1703388"/>
          </a:xfrm>
          <a:prstGeom prst="rect">
            <a:avLst/>
          </a:prstGeom>
          <a:solidFill>
            <a:srgbClr val="FFFFFF"/>
          </a:solidFill>
          <a:ln>
            <a:solidFill>
              <a:srgbClr val="000000"/>
            </a:solidFill>
            <a:miter lim="800000"/>
            <a:headEnd/>
            <a:tailEnd/>
          </a:ln>
        </p:spPr>
      </p:sp>
      <p:sp>
        <p:nvSpPr>
          <p:cNvPr id="53251" name="Rectangle 3"/>
          <p:cNvSpPr txBox="1">
            <a:spLocks noGrp="1" noChangeArrowheads="1"/>
          </p:cNvSpPr>
          <p:nvPr>
            <p:ph type="body" idx="1"/>
          </p:nvPr>
        </p:nvSpPr>
        <p:spPr bwMode="auto">
          <a:xfrm>
            <a:off x="233363" y="2436813"/>
            <a:ext cx="6405562" cy="600075"/>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fld id="{79873D44-D14E-476A-9666-EAF5E3CBFCB5}" type="slidenum">
              <a:rPr lang="en-US"/>
              <a:pPr/>
              <a:t>42</a:t>
            </a:fld>
            <a:endParaRPr lang="en-US"/>
          </a:p>
        </p:txBody>
      </p:sp>
      <p:sp>
        <p:nvSpPr>
          <p:cNvPr id="46083"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46084"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6"/>
          <p:cNvSpPr>
            <a:spLocks noGrp="1" noChangeArrowheads="1"/>
          </p:cNvSpPr>
          <p:nvPr>
            <p:ph type="sldNum" sz="quarter"/>
          </p:nvPr>
        </p:nvSpPr>
        <p:spPr>
          <a:noFill/>
        </p:spPr>
        <p:txBody>
          <a:bodyPr/>
          <a:lstStyle/>
          <a:p>
            <a:fld id="{5EB7C06A-D090-4634-92BB-2C1076E13187}" type="slidenum">
              <a:rPr lang="en-US"/>
              <a:pPr/>
              <a:t>43</a:t>
            </a:fld>
            <a:endParaRPr lang="en-US"/>
          </a:p>
        </p:txBody>
      </p:sp>
      <p:sp>
        <p:nvSpPr>
          <p:cNvPr id="48131"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48132" name="Text Box 2"/>
          <p:cNvSpPr>
            <a:spLocks noGrp="1" noChangeArrowheads="1"/>
          </p:cNvSpPr>
          <p:nvPr>
            <p:ph type="body" idx="1"/>
          </p:nvPr>
        </p:nvSpPr>
        <p:spPr>
          <a:xfrm>
            <a:off x="685512" y="4343231"/>
            <a:ext cx="5486976" cy="4037751"/>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6"/>
          <p:cNvSpPr>
            <a:spLocks noGrp="1" noChangeArrowheads="1"/>
          </p:cNvSpPr>
          <p:nvPr>
            <p:ph type="sldNum" sz="quarter"/>
          </p:nvPr>
        </p:nvSpPr>
        <p:spPr>
          <a:noFill/>
        </p:spPr>
        <p:txBody>
          <a:bodyPr/>
          <a:lstStyle/>
          <a:p>
            <a:fld id="{231176C8-BE6D-4A16-82F7-E0C10A4A880F}" type="slidenum">
              <a:rPr lang="en-US"/>
              <a:pPr/>
              <a:t>44</a:t>
            </a:fld>
            <a:endParaRPr lang="en-US"/>
          </a:p>
        </p:txBody>
      </p:sp>
      <p:sp>
        <p:nvSpPr>
          <p:cNvPr id="50179"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50180"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6"/>
          <p:cNvSpPr>
            <a:spLocks noGrp="1" noChangeArrowheads="1"/>
          </p:cNvSpPr>
          <p:nvPr>
            <p:ph type="sldNum" sz="quarter"/>
          </p:nvPr>
        </p:nvSpPr>
        <p:spPr>
          <a:noFill/>
        </p:spPr>
        <p:txBody>
          <a:bodyPr/>
          <a:lstStyle/>
          <a:p>
            <a:fld id="{056106AF-AA38-4F8D-8A24-A6D44056427C}" type="slidenum">
              <a:rPr lang="en-US"/>
              <a:pPr/>
              <a:t>45</a:t>
            </a:fld>
            <a:endParaRPr lang="en-US"/>
          </a:p>
        </p:txBody>
      </p:sp>
      <p:sp>
        <p:nvSpPr>
          <p:cNvPr id="52227"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52228"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6"/>
          <p:cNvSpPr>
            <a:spLocks noGrp="1" noChangeArrowheads="1"/>
          </p:cNvSpPr>
          <p:nvPr>
            <p:ph type="sldNum" sz="quarter"/>
          </p:nvPr>
        </p:nvSpPr>
        <p:spPr>
          <a:noFill/>
        </p:spPr>
        <p:txBody>
          <a:bodyPr/>
          <a:lstStyle/>
          <a:p>
            <a:fld id="{942E5604-120B-4221-83A4-EB36DE202CE4}" type="slidenum">
              <a:rPr lang="en-US"/>
              <a:pPr/>
              <a:t>46</a:t>
            </a:fld>
            <a:endParaRPr lang="en-US"/>
          </a:p>
        </p:txBody>
      </p:sp>
      <p:sp>
        <p:nvSpPr>
          <p:cNvPr id="54275"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54276"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6"/>
          <p:cNvSpPr>
            <a:spLocks noGrp="1" noChangeArrowheads="1"/>
          </p:cNvSpPr>
          <p:nvPr>
            <p:ph type="sldNum" sz="quarter"/>
          </p:nvPr>
        </p:nvSpPr>
        <p:spPr>
          <a:noFill/>
        </p:spPr>
        <p:txBody>
          <a:bodyPr/>
          <a:lstStyle/>
          <a:p>
            <a:fld id="{F1CE7C18-019F-4321-8145-476AB54A8290}" type="slidenum">
              <a:rPr lang="en-US"/>
              <a:pPr/>
              <a:t>47</a:t>
            </a:fld>
            <a:endParaRPr lang="en-US"/>
          </a:p>
        </p:txBody>
      </p:sp>
      <p:sp>
        <p:nvSpPr>
          <p:cNvPr id="56323"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56324"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6"/>
          <p:cNvSpPr>
            <a:spLocks noGrp="1" noChangeArrowheads="1"/>
          </p:cNvSpPr>
          <p:nvPr>
            <p:ph type="sldNum" sz="quarter"/>
          </p:nvPr>
        </p:nvSpPr>
        <p:spPr>
          <a:noFill/>
        </p:spPr>
        <p:txBody>
          <a:bodyPr/>
          <a:lstStyle/>
          <a:p>
            <a:fld id="{D630E766-3AF7-4631-AADD-3128F70F0B39}" type="slidenum">
              <a:rPr lang="en-US"/>
              <a:pPr/>
              <a:t>48</a:t>
            </a:fld>
            <a:endParaRPr lang="en-US"/>
          </a:p>
        </p:txBody>
      </p:sp>
      <p:sp>
        <p:nvSpPr>
          <p:cNvPr id="58371"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58372"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6"/>
          <p:cNvSpPr>
            <a:spLocks noGrp="1" noChangeArrowheads="1"/>
          </p:cNvSpPr>
          <p:nvPr>
            <p:ph type="sldNum" sz="quarter"/>
          </p:nvPr>
        </p:nvSpPr>
        <p:spPr>
          <a:noFill/>
        </p:spPr>
        <p:txBody>
          <a:bodyPr/>
          <a:lstStyle/>
          <a:p>
            <a:fld id="{471E5909-5E47-48AF-B603-122A1F553651}" type="slidenum">
              <a:rPr lang="en-US"/>
              <a:pPr/>
              <a:t>49</a:t>
            </a:fld>
            <a:endParaRPr lang="en-US"/>
          </a:p>
        </p:txBody>
      </p:sp>
      <p:sp>
        <p:nvSpPr>
          <p:cNvPr id="60419"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60420"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6"/>
          <p:cNvSpPr>
            <a:spLocks noGrp="1" noChangeArrowheads="1"/>
          </p:cNvSpPr>
          <p:nvPr>
            <p:ph type="sldNum" sz="quarter"/>
          </p:nvPr>
        </p:nvSpPr>
        <p:spPr>
          <a:noFill/>
        </p:spPr>
        <p:txBody>
          <a:bodyPr/>
          <a:lstStyle/>
          <a:p>
            <a:fld id="{310ACCA6-6C1B-43AA-B542-00E36A775ED3}" type="slidenum">
              <a:rPr lang="en-US"/>
              <a:pPr/>
              <a:t>50</a:t>
            </a:fld>
            <a:endParaRPr lang="en-US"/>
          </a:p>
        </p:txBody>
      </p:sp>
      <p:sp>
        <p:nvSpPr>
          <p:cNvPr id="62467"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62468"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6"/>
          <p:cNvSpPr>
            <a:spLocks noGrp="1" noChangeArrowheads="1"/>
          </p:cNvSpPr>
          <p:nvPr>
            <p:ph type="sldNum" sz="quarter"/>
          </p:nvPr>
        </p:nvSpPr>
        <p:spPr>
          <a:noFill/>
        </p:spPr>
        <p:txBody>
          <a:bodyPr/>
          <a:lstStyle/>
          <a:p>
            <a:fld id="{2F5AEEBF-6DBF-471E-835B-CFDB73EDBFDC}" type="slidenum">
              <a:rPr lang="en-US"/>
              <a:pPr/>
              <a:t>51</a:t>
            </a:fld>
            <a:endParaRPr lang="en-US"/>
          </a:p>
        </p:txBody>
      </p:sp>
      <p:sp>
        <p:nvSpPr>
          <p:cNvPr id="64515"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64516"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9DB1DD6-C229-4E11-8BA8-3EBF016C8C0F}" type="slidenum">
              <a:rPr lang="en-GB"/>
              <a:pPr/>
              <a:t>5</a:t>
            </a:fld>
            <a:endParaRPr lang="en-GB"/>
          </a:p>
        </p:txBody>
      </p:sp>
      <p:sp>
        <p:nvSpPr>
          <p:cNvPr id="54273"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FF8088E-25EA-4A4E-AA90-129EBD2F988A}"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a:t>
            </a:fld>
            <a:endParaRPr lang="en-GB" sz="1200">
              <a:solidFill>
                <a:srgbClr val="000000"/>
              </a:solidFill>
              <a:latin typeface="Times New Roman" pitchFamily="16" charset="0"/>
            </a:endParaRPr>
          </a:p>
        </p:txBody>
      </p:sp>
      <p:sp>
        <p:nvSpPr>
          <p:cNvPr id="54274" name="Rectangle 2"/>
          <p:cNvSpPr txBox="1">
            <a:spLocks noGrp="1" noRot="1" noChangeAspect="1" noChangeArrowheads="1"/>
          </p:cNvSpPr>
          <p:nvPr>
            <p:ph type="sldImg"/>
          </p:nvPr>
        </p:nvSpPr>
        <p:spPr bwMode="auto">
          <a:xfrm>
            <a:off x="4400550" y="508000"/>
            <a:ext cx="2271713" cy="1703388"/>
          </a:xfrm>
          <a:prstGeom prst="rect">
            <a:avLst/>
          </a:prstGeom>
          <a:solidFill>
            <a:srgbClr val="FFFFFF"/>
          </a:solidFill>
          <a:ln>
            <a:solidFill>
              <a:srgbClr val="000000"/>
            </a:solidFill>
            <a:miter lim="800000"/>
            <a:headEnd/>
            <a:tailEnd/>
          </a:ln>
        </p:spPr>
      </p:sp>
      <p:sp>
        <p:nvSpPr>
          <p:cNvPr id="54275" name="Rectangle 3"/>
          <p:cNvSpPr txBox="1">
            <a:spLocks noGrp="1" noChangeArrowheads="1"/>
          </p:cNvSpPr>
          <p:nvPr>
            <p:ph type="body" idx="1"/>
          </p:nvPr>
        </p:nvSpPr>
        <p:spPr bwMode="auto">
          <a:xfrm>
            <a:off x="233363" y="2436813"/>
            <a:ext cx="6405562" cy="600075"/>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p:cNvSpPr>
            <a:spLocks noGrp="1" noChangeArrowheads="1"/>
          </p:cNvSpPr>
          <p:nvPr>
            <p:ph type="sldNum" sz="quarter"/>
          </p:nvPr>
        </p:nvSpPr>
        <p:spPr>
          <a:noFill/>
        </p:spPr>
        <p:txBody>
          <a:bodyPr/>
          <a:lstStyle/>
          <a:p>
            <a:fld id="{95692D8C-C28F-4C19-A06A-66958473FACB}" type="slidenum">
              <a:rPr lang="en-US"/>
              <a:pPr/>
              <a:t>52</a:t>
            </a:fld>
            <a:endParaRPr lang="en-US"/>
          </a:p>
        </p:txBody>
      </p:sp>
      <p:sp>
        <p:nvSpPr>
          <p:cNvPr id="66563"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66564"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p:cNvSpPr>
            <a:spLocks noGrp="1" noChangeArrowheads="1"/>
          </p:cNvSpPr>
          <p:nvPr>
            <p:ph type="sldNum" sz="quarter"/>
          </p:nvPr>
        </p:nvSpPr>
        <p:spPr>
          <a:noFill/>
        </p:spPr>
        <p:txBody>
          <a:bodyPr/>
          <a:lstStyle/>
          <a:p>
            <a:fld id="{88C16E15-8A42-4265-AAB1-8685F0C8D987}" type="slidenum">
              <a:rPr lang="en-US"/>
              <a:pPr/>
              <a:t>53</a:t>
            </a:fld>
            <a:endParaRPr lang="en-US"/>
          </a:p>
        </p:txBody>
      </p:sp>
      <p:sp>
        <p:nvSpPr>
          <p:cNvPr id="68611"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68612"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p:cNvSpPr>
            <a:spLocks noGrp="1" noChangeArrowheads="1"/>
          </p:cNvSpPr>
          <p:nvPr>
            <p:ph type="sldNum" sz="quarter"/>
          </p:nvPr>
        </p:nvSpPr>
        <p:spPr>
          <a:noFill/>
        </p:spPr>
        <p:txBody>
          <a:bodyPr/>
          <a:lstStyle/>
          <a:p>
            <a:fld id="{A5C442C7-DCDF-4C3D-BB71-EC0D07CEF00D}" type="slidenum">
              <a:rPr lang="en-US"/>
              <a:pPr/>
              <a:t>54</a:t>
            </a:fld>
            <a:endParaRPr lang="en-US"/>
          </a:p>
        </p:txBody>
      </p:sp>
      <p:sp>
        <p:nvSpPr>
          <p:cNvPr id="70659"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70660"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6"/>
          <p:cNvSpPr>
            <a:spLocks noGrp="1" noChangeArrowheads="1"/>
          </p:cNvSpPr>
          <p:nvPr>
            <p:ph type="sldNum" sz="quarter"/>
          </p:nvPr>
        </p:nvSpPr>
        <p:spPr>
          <a:noFill/>
        </p:spPr>
        <p:txBody>
          <a:bodyPr/>
          <a:lstStyle/>
          <a:p>
            <a:fld id="{C7347AC7-BBC0-48D5-8C0B-98E59D44F08F}" type="slidenum">
              <a:rPr lang="en-US"/>
              <a:pPr/>
              <a:t>55</a:t>
            </a:fld>
            <a:endParaRPr lang="en-US"/>
          </a:p>
        </p:txBody>
      </p:sp>
      <p:sp>
        <p:nvSpPr>
          <p:cNvPr id="72707"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72708"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6"/>
          <p:cNvSpPr>
            <a:spLocks noGrp="1" noChangeArrowheads="1"/>
          </p:cNvSpPr>
          <p:nvPr>
            <p:ph type="sldNum" sz="quarter"/>
          </p:nvPr>
        </p:nvSpPr>
        <p:spPr>
          <a:noFill/>
        </p:spPr>
        <p:txBody>
          <a:bodyPr/>
          <a:lstStyle/>
          <a:p>
            <a:fld id="{B1C30A7D-0A89-4A69-B6F2-4B81273A12C9}" type="slidenum">
              <a:rPr lang="en-US"/>
              <a:pPr/>
              <a:t>56</a:t>
            </a:fld>
            <a:endParaRPr lang="en-US"/>
          </a:p>
        </p:txBody>
      </p:sp>
      <p:sp>
        <p:nvSpPr>
          <p:cNvPr id="74755" name="Text Box 1"/>
          <p:cNvSpPr>
            <a:spLocks noGrp="1" noRot="1" noChangeAspect="1" noChangeArrowheads="1"/>
          </p:cNvSpPr>
          <p:nvPr>
            <p:ph type="sldImg"/>
          </p:nvPr>
        </p:nvSpPr>
        <p:spPr>
          <a:xfrm>
            <a:off x="1003786" y="695134"/>
            <a:ext cx="4848989" cy="3428152"/>
          </a:xfrm>
          <a:solidFill>
            <a:srgbClr val="FFFFFF"/>
          </a:solidFill>
          <a:ln>
            <a:solidFill>
              <a:srgbClr val="000000"/>
            </a:solidFill>
            <a:miter lim="800000"/>
          </a:ln>
        </p:spPr>
      </p:sp>
      <p:sp>
        <p:nvSpPr>
          <p:cNvPr id="74756" name="Text Box 2"/>
          <p:cNvSpPr>
            <a:spLocks noGrp="1" noChangeArrowheads="1"/>
          </p:cNvSpPr>
          <p:nvPr>
            <p:ph type="body" idx="1"/>
          </p:nvPr>
        </p:nvSpPr>
        <p:spPr>
          <a:xfrm>
            <a:off x="685512" y="4343230"/>
            <a:ext cx="5486976" cy="4115139"/>
          </a:xfrm>
          <a:noFill/>
          <a:ln/>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7A7628A-4E1F-4A8C-9228-02DDE8728D4B}" type="slidenum">
              <a:rPr lang="en-GB"/>
              <a:pPr/>
              <a:t>58</a:t>
            </a:fld>
            <a:endParaRPr lang="en-GB"/>
          </a:p>
        </p:txBody>
      </p:sp>
      <p:sp>
        <p:nvSpPr>
          <p:cNvPr id="8089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CBC1F12-5C12-49FC-B113-D4BECEE1C505}"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58</a:t>
            </a:fld>
            <a:endParaRPr lang="en-GB" sz="1200">
              <a:solidFill>
                <a:srgbClr val="000000"/>
              </a:solidFill>
              <a:latin typeface="Times New Roman" pitchFamily="16" charset="0"/>
            </a:endParaRPr>
          </a:p>
        </p:txBody>
      </p:sp>
      <p:sp>
        <p:nvSpPr>
          <p:cNvPr id="80898"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D0B5D76-3157-41C1-A743-A0638AAD216F}" type="slidenum">
              <a:rPr lang="en-GB"/>
              <a:pPr/>
              <a:t>59</a:t>
            </a:fld>
            <a:endParaRPr lang="en-GB"/>
          </a:p>
        </p:txBody>
      </p:sp>
      <p:sp>
        <p:nvSpPr>
          <p:cNvPr id="81921"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06EB4D9-BDAC-4699-8C17-89FA4B053E4A}"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59</a:t>
            </a:fld>
            <a:endParaRPr lang="en-GB" sz="1200">
              <a:solidFill>
                <a:srgbClr val="000000"/>
              </a:solidFill>
              <a:latin typeface="Times New Roman" pitchFamily="16" charset="0"/>
            </a:endParaRPr>
          </a:p>
        </p:txBody>
      </p:sp>
      <p:sp>
        <p:nvSpPr>
          <p:cNvPr id="81922" name="Rectangle 2"/>
          <p:cNvSpPr txBox="1">
            <a:spLocks noGrp="1" noRot="1" noChangeAspect="1" noChangeArrowheads="1"/>
          </p:cNvSpPr>
          <p:nvPr>
            <p:ph type="sldImg"/>
          </p:nvPr>
        </p:nvSpPr>
        <p:spPr bwMode="auto">
          <a:xfrm>
            <a:off x="1128713" y="701675"/>
            <a:ext cx="4586287" cy="3440113"/>
          </a:xfrm>
          <a:prstGeom prst="rect">
            <a:avLst/>
          </a:prstGeom>
          <a:solidFill>
            <a:srgbClr val="FFFFFF"/>
          </a:solidFill>
          <a:ln>
            <a:solidFill>
              <a:srgbClr val="000000"/>
            </a:solidFill>
            <a:miter lim="800000"/>
            <a:headEnd/>
            <a:tailEnd/>
          </a:ln>
        </p:spPr>
      </p:sp>
      <p:sp>
        <p:nvSpPr>
          <p:cNvPr id="81923" name="Text Box 3"/>
          <p:cNvSpPr txBox="1">
            <a:spLocks noGrp="1" noChangeArrowheads="1"/>
          </p:cNvSpPr>
          <p:nvPr>
            <p:ph type="body" idx="1"/>
          </p:nvPr>
        </p:nvSpPr>
        <p:spPr bwMode="auto">
          <a:xfrm>
            <a:off x="922338" y="4351338"/>
            <a:ext cx="4997450" cy="4173537"/>
          </a:xfrm>
          <a:prstGeom prst="rect">
            <a:avLst/>
          </a:prstGeom>
          <a:solidFill>
            <a:srgbClr val="FFFFFF"/>
          </a:solidFill>
          <a:ln w="9360">
            <a:solidFill>
              <a:srgbClr val="000000"/>
            </a:solidFill>
            <a:miter lim="800000"/>
            <a:headEnd/>
            <a:tailEnd/>
          </a:ln>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Here’s some simple examples, with the syntax ignored. </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There are some subtleties (do lions eat anything at all?) and some necessary simplifications (people sharing email addresses)</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RDFS and OWL give you the vocabulary to describe your own data model.</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How complex or realistic the model is, is up to you (hint: it will never be totally accurate. All models are wrong, but some are useful. As simple as possible, as complex as necessary is a good maxim). </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As a historical aside, OWL grew out of 2 precursor projects</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DAML (DARPA agent markup language) http://www.daml.org/</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And </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OIL(Ontology Inference Layer ) http://www.ontoknowledge.org/oil/</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Which were combined as DAML+OIL</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http://www.daml.org/2001/03/daml+oil-index.html</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This formed the starting point for OWL.</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CA50C15-E797-4A91-8925-67BF43D56965}" type="slidenum">
              <a:rPr lang="en-GB"/>
              <a:pPr/>
              <a:t>60</a:t>
            </a:fld>
            <a:endParaRPr lang="en-GB"/>
          </a:p>
        </p:txBody>
      </p:sp>
      <p:sp>
        <p:nvSpPr>
          <p:cNvPr id="82945"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A77130F-E45A-45EF-8340-C1955B3D65B3}"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60</a:t>
            </a:fld>
            <a:endParaRPr lang="en-GB" sz="1200">
              <a:solidFill>
                <a:srgbClr val="000000"/>
              </a:solidFill>
              <a:latin typeface="Times New Roman" pitchFamily="16" charset="0"/>
            </a:endParaRPr>
          </a:p>
        </p:txBody>
      </p:sp>
      <p:sp>
        <p:nvSpPr>
          <p:cNvPr id="82946" name="Rectangle 2"/>
          <p:cNvSpPr txBox="1">
            <a:spLocks noGrp="1" noRot="1" noChangeAspect="1" noChangeArrowheads="1"/>
          </p:cNvSpPr>
          <p:nvPr>
            <p:ph type="sldImg"/>
          </p:nvPr>
        </p:nvSpPr>
        <p:spPr bwMode="auto">
          <a:xfrm>
            <a:off x="2913063" y="258763"/>
            <a:ext cx="3651250" cy="2738437"/>
          </a:xfrm>
          <a:prstGeom prst="rect">
            <a:avLst/>
          </a:prstGeom>
          <a:solidFill>
            <a:srgbClr val="FFFFFF"/>
          </a:solidFill>
          <a:ln>
            <a:solidFill>
              <a:srgbClr val="000000"/>
            </a:solidFill>
            <a:miter lim="800000"/>
            <a:headEnd/>
            <a:tailEnd/>
          </a:ln>
        </p:spPr>
      </p:sp>
      <p:sp>
        <p:nvSpPr>
          <p:cNvPr id="82947" name="Text Box 3"/>
          <p:cNvSpPr txBox="1">
            <a:spLocks noGrp="1" noChangeArrowheads="1"/>
          </p:cNvSpPr>
          <p:nvPr>
            <p:ph type="body" idx="1"/>
          </p:nvPr>
        </p:nvSpPr>
        <p:spPr bwMode="auto">
          <a:xfrm>
            <a:off x="250825" y="3198813"/>
            <a:ext cx="6291263" cy="5624512"/>
          </a:xfrm>
          <a:prstGeom prst="rect">
            <a:avLst/>
          </a:prstGeom>
          <a:solidFill>
            <a:srgbClr val="FFFFFF"/>
          </a:solidFill>
          <a:ln w="9360">
            <a:solidFill>
              <a:srgbClr val="000000"/>
            </a:solidFill>
            <a:miter lim="800000"/>
            <a:headEnd/>
            <a:tailEnd/>
          </a:ln>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Rules: ‘you say tomayto, I say tomato’ – but we mean the same thing. Less flippantly, is ‘UK’ the same thing as ‘Great Britain’? Not quite, but can we encode the translation in a rule? (If UK AND not N. Ireland THEN GB). Rules Interchange Format (RIF) being discussed at W3C, may become a standard in next 2-3 years. </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Proof: If I take something back to a shop, they’ll want to know I bought it there. How do I prove it? A receipt – ie a piece of metadata attached to the transaction. On the web, we’ll want added assurance that this metadata is not ‘faked’ – that it really did come from the shop. This is called provenance and will probably be implemented using digital signatures. </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Trust: Who should I listen to? My friends? My family? An acknowledged world expert? What about my friends’ recommendations? Friends of friends? Is trust transitive?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DDDC99E-1B94-4968-A2B5-B9641B1FA441}" type="slidenum">
              <a:rPr lang="en-GB"/>
              <a:pPr/>
              <a:t>61</a:t>
            </a:fld>
            <a:endParaRPr lang="en-GB"/>
          </a:p>
        </p:txBody>
      </p:sp>
      <p:sp>
        <p:nvSpPr>
          <p:cNvPr id="83969"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F13C1A9-60CB-4211-8A6C-DA5065E38F47}"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61</a:t>
            </a:fld>
            <a:endParaRPr lang="en-GB" sz="1200">
              <a:solidFill>
                <a:srgbClr val="000000"/>
              </a:solidFill>
              <a:latin typeface="Times New Roman" pitchFamily="16" charset="0"/>
            </a:endParaRPr>
          </a:p>
        </p:txBody>
      </p:sp>
      <p:sp>
        <p:nvSpPr>
          <p:cNvPr id="83970"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971" name="Rectangle 3"/>
          <p:cNvSpPr txBox="1">
            <a:spLocks noGrp="1" noChangeArrowheads="1"/>
          </p:cNvSpPr>
          <p:nvPr>
            <p:ph type="body" idx="1"/>
          </p:nvPr>
        </p:nvSpPr>
        <p:spPr bwMode="auto">
          <a:xfrm>
            <a:off x="914400" y="4343400"/>
            <a:ext cx="5029200" cy="4114800"/>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FCB5C417-17D5-4ECE-8549-672906DC7372}" type="slidenum">
              <a:rPr lang="en-GB"/>
              <a:pPr/>
              <a:t>62</a:t>
            </a:fld>
            <a:endParaRPr lang="en-GB"/>
          </a:p>
        </p:txBody>
      </p:sp>
      <p:sp>
        <p:nvSpPr>
          <p:cNvPr id="84993"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A1FE825-EF88-46B5-966B-2256C1A0CEBC}"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62</a:t>
            </a:fld>
            <a:endParaRPr lang="en-GB" sz="1200">
              <a:solidFill>
                <a:srgbClr val="000000"/>
              </a:solidFill>
              <a:latin typeface="Times New Roman" pitchFamily="16" charset="0"/>
            </a:endParaRPr>
          </a:p>
        </p:txBody>
      </p:sp>
      <p:sp>
        <p:nvSpPr>
          <p:cNvPr id="84994"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88A5BBAF-1000-4340-ADD4-DF93BBCBF5B3}" type="slidenum">
              <a:rPr lang="fr-FR" smtClean="0"/>
              <a:pPr/>
              <a:t>6</a:t>
            </a:fld>
            <a:endParaRPr lang="fr-FR"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A145272-2EBC-4EB8-BFCA-345482F80690}" type="slidenum">
              <a:rPr lang="en-GB"/>
              <a:pPr/>
              <a:t>63</a:t>
            </a:fld>
            <a:endParaRPr lang="en-GB"/>
          </a:p>
        </p:txBody>
      </p:sp>
      <p:sp>
        <p:nvSpPr>
          <p:cNvPr id="8601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D71DEC0-899C-4885-87BB-217410DEFA72}"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63</a:t>
            </a:fld>
            <a:endParaRPr lang="en-GB" sz="1200">
              <a:solidFill>
                <a:srgbClr val="000000"/>
              </a:solidFill>
              <a:latin typeface="Times New Roman" pitchFamily="16" charset="0"/>
            </a:endParaRPr>
          </a:p>
        </p:txBody>
      </p:sp>
      <p:sp>
        <p:nvSpPr>
          <p:cNvPr id="86018"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019"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a typeface="ＭＳ Ｐゴシック" charset="-128"/>
              </a:rPr>
              <a:t>May introduce</a:t>
            </a:r>
            <a:r>
              <a:rPr lang="en-US" baseline="0" dirty="0" smtClean="0">
                <a:ea typeface="ＭＳ Ｐゴシック" charset="-128"/>
              </a:rPr>
              <a:t> here simple ontologies</a:t>
            </a:r>
            <a:endParaRPr lang="en-US" dirty="0">
              <a:ea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A5A3020-BF42-4303-835D-1942EBD53948}" type="slidenum">
              <a:rPr lang="en-GB"/>
              <a:pPr/>
              <a:t>64</a:t>
            </a:fld>
            <a:endParaRPr lang="en-GB"/>
          </a:p>
        </p:txBody>
      </p:sp>
      <p:sp>
        <p:nvSpPr>
          <p:cNvPr id="87041"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0D73BAF-85E0-4B20-9C48-E0BCA900C2AD}"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64</a:t>
            </a:fld>
            <a:endParaRPr lang="en-GB" sz="1200">
              <a:solidFill>
                <a:srgbClr val="000000"/>
              </a:solidFill>
              <a:latin typeface="Times New Roman" pitchFamily="16" charset="0"/>
            </a:endParaRPr>
          </a:p>
        </p:txBody>
      </p:sp>
      <p:sp>
        <p:nvSpPr>
          <p:cNvPr id="87042"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28AC84F-0FC7-4A68-A0CD-9E62172701FE}" type="slidenum">
              <a:rPr lang="en-GB"/>
              <a:pPr/>
              <a:t>65</a:t>
            </a:fld>
            <a:endParaRPr lang="en-GB"/>
          </a:p>
        </p:txBody>
      </p:sp>
      <p:sp>
        <p:nvSpPr>
          <p:cNvPr id="88065"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9FC48C2-4DAF-4257-8864-55F6E91B4E81}"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65</a:t>
            </a:fld>
            <a:endParaRPr lang="en-GB" sz="1200">
              <a:solidFill>
                <a:srgbClr val="000000"/>
              </a:solidFill>
              <a:latin typeface="Times New Roman" pitchFamily="16" charset="0"/>
            </a:endParaRPr>
          </a:p>
        </p:txBody>
      </p:sp>
      <p:sp>
        <p:nvSpPr>
          <p:cNvPr id="88066"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7"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2207F20-118B-4C2A-97C8-0CCA33AA6175}" type="slidenum">
              <a:rPr lang="en-GB"/>
              <a:pPr/>
              <a:t>66</a:t>
            </a:fld>
            <a:endParaRPr lang="en-GB"/>
          </a:p>
        </p:txBody>
      </p:sp>
      <p:sp>
        <p:nvSpPr>
          <p:cNvPr id="89089"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0F0DE88-DAD2-4692-A6D3-31E4120E46F7}"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66</a:t>
            </a:fld>
            <a:endParaRPr lang="en-GB" sz="1200">
              <a:solidFill>
                <a:srgbClr val="000000"/>
              </a:solidFill>
              <a:latin typeface="Times New Roman" pitchFamily="16" charset="0"/>
            </a:endParaRPr>
          </a:p>
        </p:txBody>
      </p:sp>
      <p:sp>
        <p:nvSpPr>
          <p:cNvPr id="89090"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9091"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DC9A2C00-576B-4F6F-B65A-67B389989912}" type="slidenum">
              <a:rPr lang="en-GB"/>
              <a:pPr/>
              <a:t>67</a:t>
            </a:fld>
            <a:endParaRPr lang="en-GB"/>
          </a:p>
        </p:txBody>
      </p:sp>
      <p:sp>
        <p:nvSpPr>
          <p:cNvPr id="90113"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ACB203B-40D7-44ED-8240-C051A044D998}"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67</a:t>
            </a:fld>
            <a:endParaRPr lang="en-GB" sz="1200">
              <a:solidFill>
                <a:srgbClr val="000000"/>
              </a:solidFill>
              <a:latin typeface="Times New Roman" pitchFamily="16" charset="0"/>
            </a:endParaRPr>
          </a:p>
        </p:txBody>
      </p:sp>
      <p:sp>
        <p:nvSpPr>
          <p:cNvPr id="90114"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0115"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BC21E13B-F62F-48E5-8765-CA0CD81ADAB5}" type="slidenum">
              <a:rPr lang="en-GB"/>
              <a:pPr/>
              <a:t>68</a:t>
            </a:fld>
            <a:endParaRPr lang="en-GB"/>
          </a:p>
        </p:txBody>
      </p:sp>
      <p:sp>
        <p:nvSpPr>
          <p:cNvPr id="9216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txBox="1">
            <a:spLocks noGrp="1" noChangeArrowheads="1"/>
          </p:cNvSpPr>
          <p:nvPr>
            <p:ph type="body" idx="1"/>
          </p:nvPr>
        </p:nvSpPr>
        <p:spPr bwMode="auto">
          <a:xfrm>
            <a:off x="914400" y="4343400"/>
            <a:ext cx="5029200" cy="4025900"/>
          </a:xfrm>
          <a:prstGeom prst="rect">
            <a:avLst/>
          </a:prstGeom>
          <a:noFill/>
          <a:ln>
            <a:round/>
            <a:headEnd/>
            <a:tailEnd/>
          </a:ln>
        </p:spPr>
        <p:txBody>
          <a:bodyPr wrap="none" anchor="ct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6857E33-66BD-4330-84E5-05CA9469A6E2}" type="slidenum">
              <a:rPr lang="en-GB"/>
              <a:pPr/>
              <a:t>69</a:t>
            </a:fld>
            <a:endParaRPr lang="en-GB"/>
          </a:p>
        </p:txBody>
      </p:sp>
      <p:sp>
        <p:nvSpPr>
          <p:cNvPr id="93185"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021E972-1B90-442C-A0D4-20C410F5157B}"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69</a:t>
            </a:fld>
            <a:endParaRPr lang="en-GB" sz="1200">
              <a:solidFill>
                <a:srgbClr val="000000"/>
              </a:solidFill>
              <a:latin typeface="Times New Roman" pitchFamily="16" charset="0"/>
            </a:endParaRPr>
          </a:p>
        </p:txBody>
      </p:sp>
      <p:sp>
        <p:nvSpPr>
          <p:cNvPr id="93186"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3187"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7F85ABE-B6BF-4755-A271-929F07F96AD5}" type="slidenum">
              <a:rPr lang="en-GB"/>
              <a:pPr/>
              <a:t>70</a:t>
            </a:fld>
            <a:endParaRPr lang="en-GB"/>
          </a:p>
        </p:txBody>
      </p:sp>
      <p:sp>
        <p:nvSpPr>
          <p:cNvPr id="94209"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756D6D1-9295-41D8-958D-CCC8DF43FC32}"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70</a:t>
            </a:fld>
            <a:endParaRPr lang="en-GB" sz="1200">
              <a:solidFill>
                <a:srgbClr val="000000"/>
              </a:solidFill>
              <a:latin typeface="Times New Roman" pitchFamily="16" charset="0"/>
            </a:endParaRPr>
          </a:p>
        </p:txBody>
      </p:sp>
      <p:sp>
        <p:nvSpPr>
          <p:cNvPr id="94210" name="Rectangle 2"/>
          <p:cNvSpPr txBox="1">
            <a:spLocks noGrp="1" noRot="1" noChangeAspect="1" noChangeArrowheads="1"/>
          </p:cNvSpPr>
          <p:nvPr>
            <p:ph type="sldImg"/>
          </p:nvPr>
        </p:nvSpPr>
        <p:spPr bwMode="auto">
          <a:xfrm>
            <a:off x="1127125" y="701675"/>
            <a:ext cx="4586288" cy="3440113"/>
          </a:xfrm>
          <a:prstGeom prst="rect">
            <a:avLst/>
          </a:prstGeom>
          <a:solidFill>
            <a:srgbClr val="FFFFFF"/>
          </a:solidFill>
          <a:ln>
            <a:solidFill>
              <a:srgbClr val="000000"/>
            </a:solidFill>
            <a:miter lim="800000"/>
            <a:headEnd/>
            <a:tailEnd/>
          </a:ln>
        </p:spPr>
      </p:sp>
      <p:sp>
        <p:nvSpPr>
          <p:cNvPr id="94211" name="Text Box 3"/>
          <p:cNvSpPr txBox="1">
            <a:spLocks noGrp="1" noChangeArrowheads="1"/>
          </p:cNvSpPr>
          <p:nvPr>
            <p:ph type="body" idx="1"/>
          </p:nvPr>
        </p:nvSpPr>
        <p:spPr bwMode="auto">
          <a:xfrm>
            <a:off x="922338" y="4349750"/>
            <a:ext cx="4997450" cy="4141788"/>
          </a:xfrm>
          <a:prstGeom prst="rect">
            <a:avLst/>
          </a:prstGeom>
          <a:solidFill>
            <a:srgbClr val="FFFFFF"/>
          </a:solidFill>
          <a:ln w="9360">
            <a:solidFill>
              <a:srgbClr val="000000"/>
            </a:solidFill>
            <a:miter lim="800000"/>
            <a:headEnd/>
            <a:tailEnd/>
          </a:ln>
        </p:spPr>
        <p:txBody>
          <a:bodyPr lIns="92880" tIns="46440" rIns="92880" bIns="46440"/>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The semantic web is still controversial, though more and more people are starting to believe that at least some parts of it (the description bit) will be useful. Some scathing attacks on the higher levels, especially logic and trust.</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ＭＳ Ｐゴシック" charset="-128"/>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See the entertaining rant from Clay Shirky</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http://www.shirky.com/writings/semantic_syllogism.html </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But be sure to read the balanced summary of the ensuing discussion from Peter van Dijk</a:t>
            </a: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ＭＳ Ｐゴシック" charset="-128"/>
              </a:rPr>
              <a:t>http://www.poorbuthappy.com/ease/semantic/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63E80E9-27C2-4118-95F0-C22E1E8B6156}" type="slidenum">
              <a:rPr lang="en-GB"/>
              <a:pPr/>
              <a:t>71</a:t>
            </a:fld>
            <a:endParaRPr lang="en-GB"/>
          </a:p>
        </p:txBody>
      </p:sp>
      <p:sp>
        <p:nvSpPr>
          <p:cNvPr id="95233"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81C45C2-FA89-4A5F-83F1-D52B1C525943}"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71</a:t>
            </a:fld>
            <a:endParaRPr lang="en-GB" sz="1200">
              <a:solidFill>
                <a:srgbClr val="000000"/>
              </a:solidFill>
              <a:latin typeface="Times New Roman" pitchFamily="16" charset="0"/>
            </a:endParaRPr>
          </a:p>
        </p:txBody>
      </p:sp>
      <p:sp>
        <p:nvSpPr>
          <p:cNvPr id="95234"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5235"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CFE800B-0BCB-4CD0-9405-13741D891F24}" type="slidenum">
              <a:rPr lang="en-GB"/>
              <a:pPr/>
              <a:t>72</a:t>
            </a:fld>
            <a:endParaRPr lang="en-GB"/>
          </a:p>
        </p:txBody>
      </p:sp>
      <p:sp>
        <p:nvSpPr>
          <p:cNvPr id="9625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54632A9-BE70-4BD5-B6A9-44158ADBE6C4}"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72</a:t>
            </a:fld>
            <a:endParaRPr lang="en-GB" sz="1200">
              <a:solidFill>
                <a:srgbClr val="000000"/>
              </a:solidFill>
              <a:latin typeface="Times New Roman" pitchFamily="16" charset="0"/>
            </a:endParaRPr>
          </a:p>
        </p:txBody>
      </p:sp>
      <p:sp>
        <p:nvSpPr>
          <p:cNvPr id="96258"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6259" name="Rectangle 3"/>
          <p:cNvSpPr txBox="1">
            <a:spLocks noGrp="1" noChangeArrowheads="1"/>
          </p:cNvSpPr>
          <p:nvPr>
            <p:ph type="body" idx="1"/>
          </p:nvPr>
        </p:nvSpPr>
        <p:spPr bwMode="auto">
          <a:xfrm>
            <a:off x="914400" y="4343400"/>
            <a:ext cx="5029200" cy="4114800"/>
          </a:xfrm>
          <a:prstGeom prst="rect">
            <a:avLst/>
          </a:prstGeom>
          <a:noFill/>
          <a:ln>
            <a:round/>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6AD1BDAD-31EB-4E90-AC53-C8399B2C9634}" type="slidenum">
              <a:rPr lang="fr-FR" smtClean="0"/>
              <a:pPr/>
              <a:t>9</a:t>
            </a:fld>
            <a:endParaRPr lang="fr-FR"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9CE323E2-FEED-4491-9650-402BE45F4A13}" type="slidenum">
              <a:rPr lang="fr-FR" smtClean="0"/>
              <a:pPr/>
              <a:t>10</a:t>
            </a:fld>
            <a:endParaRPr lang="fr-FR"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A98C181-9B4F-4B18-A413-1F10ACD9A59C}" type="slidenum">
              <a:rPr lang="en-GB"/>
              <a:pPr/>
              <a:t>11</a:t>
            </a:fld>
            <a:endParaRPr lang="en-GB"/>
          </a:p>
        </p:txBody>
      </p:sp>
      <p:sp>
        <p:nvSpPr>
          <p:cNvPr id="5529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C522B10-29B5-490C-8925-521A52C51410}" type="slidenum">
              <a:rPr lang="en-GB" sz="1200">
                <a:solidFill>
                  <a:srgbClr val="000000"/>
                </a:solidFill>
                <a:latin typeface="Times New Roman" pitchFamily="16"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endParaRPr lang="en-GB" sz="1200">
              <a:solidFill>
                <a:srgbClr val="000000"/>
              </a:solidFill>
              <a:latin typeface="Times New Roman" pitchFamily="16" charset="0"/>
            </a:endParaRPr>
          </a:p>
        </p:txBody>
      </p:sp>
      <p:sp>
        <p:nvSpPr>
          <p:cNvPr id="55298" name="Rectangle 2"/>
          <p:cNvSpPr txBox="1">
            <a:spLocks noGrp="1" noRot="1" noChangeAspect="1" noChangeArrowheads="1"/>
          </p:cNvSpPr>
          <p:nvPr>
            <p:ph type="sldImg"/>
          </p:nvPr>
        </p:nvSpPr>
        <p:spPr bwMode="auto">
          <a:xfrm>
            <a:off x="1987550" y="542925"/>
            <a:ext cx="2884488" cy="2163763"/>
          </a:xfrm>
          <a:prstGeom prst="rect">
            <a:avLst/>
          </a:prstGeom>
          <a:solidFill>
            <a:srgbClr val="FFFFFF"/>
          </a:solidFill>
          <a:ln>
            <a:solidFill>
              <a:srgbClr val="000000"/>
            </a:solidFill>
            <a:miter lim="800000"/>
            <a:headEnd/>
            <a:tailEnd/>
          </a:ln>
        </p:spPr>
      </p:sp>
      <p:sp>
        <p:nvSpPr>
          <p:cNvPr id="55299" name="Rectangle 3"/>
          <p:cNvSpPr txBox="1">
            <a:spLocks noGrp="1" noChangeArrowheads="1"/>
          </p:cNvSpPr>
          <p:nvPr>
            <p:ph type="body" idx="1"/>
          </p:nvPr>
        </p:nvSpPr>
        <p:spPr bwMode="auto">
          <a:xfrm>
            <a:off x="914400" y="2921000"/>
            <a:ext cx="5029200" cy="5538788"/>
          </a:xfrm>
          <a:prstGeom prst="rect">
            <a:avLst/>
          </a:prstGeom>
          <a:solidFill>
            <a:srgbClr val="FFFFFF"/>
          </a:solidFill>
          <a:ln w="9360">
            <a:solidFill>
              <a:srgbClr val="000000"/>
            </a:solidFill>
            <a:miter lim="800000"/>
            <a:headEnd/>
            <a:tailEnd/>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idx="10"/>
          </p:nvPr>
        </p:nvSpPr>
        <p:spPr/>
        <p:txBody>
          <a:bodyPr/>
          <a:lstStyle>
            <a:lvl1pPr>
              <a:defRPr/>
            </a:lvl1pPr>
          </a:lstStyle>
          <a:p>
            <a:r>
              <a:rPr lang="en-GB" dirty="0" smtClean="0"/>
              <a:t>Spring 2011</a:t>
            </a:r>
            <a:endParaRPr lang="en-GB" dirty="0"/>
          </a:p>
        </p:txBody>
      </p:sp>
      <p:sp>
        <p:nvSpPr>
          <p:cNvPr id="5" name="Footer Placeholder 4"/>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6" name="Slide Number Placeholder 5"/>
          <p:cNvSpPr>
            <a:spLocks noGrp="1"/>
          </p:cNvSpPr>
          <p:nvPr>
            <p:ph type="sldNum" idx="12"/>
          </p:nvPr>
        </p:nvSpPr>
        <p:spPr/>
        <p:txBody>
          <a:bodyPr/>
          <a:lstStyle>
            <a:lvl1pPr>
              <a:defRPr/>
            </a:lvl1pPr>
          </a:lstStyle>
          <a:p>
            <a:fld id="{6091D82C-4D1E-44D6-A5C9-B49240B23423}"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idx="10"/>
          </p:nvPr>
        </p:nvSpPr>
        <p:spPr/>
        <p:txBody>
          <a:bodyPr/>
          <a:lstStyle>
            <a:lvl1pPr>
              <a:defRPr/>
            </a:lvl1pPr>
          </a:lstStyle>
          <a:p>
            <a:r>
              <a:rPr lang="en-GB" dirty="0" smtClean="0"/>
              <a:t>Spring 2011</a:t>
            </a:r>
            <a:endParaRPr lang="en-GB" dirty="0"/>
          </a:p>
        </p:txBody>
      </p:sp>
      <p:sp>
        <p:nvSpPr>
          <p:cNvPr id="5" name="Footer Placeholder 4"/>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6" name="Slide Number Placeholder 5"/>
          <p:cNvSpPr>
            <a:spLocks noGrp="1"/>
          </p:cNvSpPr>
          <p:nvPr>
            <p:ph type="sldNum" idx="12"/>
          </p:nvPr>
        </p:nvSpPr>
        <p:spPr/>
        <p:txBody>
          <a:bodyPr/>
          <a:lstStyle>
            <a:lvl1pPr>
              <a:defRPr/>
            </a:lvl1pPr>
          </a:lstStyle>
          <a:p>
            <a:fld id="{32043B42-17C3-4524-BBAD-27C27607413E}"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76200"/>
            <a:ext cx="2074863" cy="624681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76200"/>
            <a:ext cx="6076950" cy="62468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idx="10"/>
          </p:nvPr>
        </p:nvSpPr>
        <p:spPr/>
        <p:txBody>
          <a:bodyPr/>
          <a:lstStyle>
            <a:lvl1pPr>
              <a:defRPr/>
            </a:lvl1pPr>
          </a:lstStyle>
          <a:p>
            <a:r>
              <a:rPr lang="en-GB" dirty="0" smtClean="0"/>
              <a:t>Spring 2011</a:t>
            </a:r>
            <a:endParaRPr lang="en-GB" dirty="0"/>
          </a:p>
        </p:txBody>
      </p:sp>
      <p:sp>
        <p:nvSpPr>
          <p:cNvPr id="5" name="Footer Placeholder 4"/>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6" name="Slide Number Placeholder 5"/>
          <p:cNvSpPr>
            <a:spLocks noGrp="1"/>
          </p:cNvSpPr>
          <p:nvPr>
            <p:ph type="sldNum" idx="12"/>
          </p:nvPr>
        </p:nvSpPr>
        <p:spPr/>
        <p:txBody>
          <a:bodyPr/>
          <a:lstStyle>
            <a:lvl1pPr>
              <a:defRPr/>
            </a:lvl1pPr>
          </a:lstStyle>
          <a:p>
            <a:fld id="{8FB3434C-1682-4C33-ADA9-053CD2839A39}"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idx="10"/>
          </p:nvPr>
        </p:nvSpPr>
        <p:spPr/>
        <p:txBody>
          <a:bodyPr/>
          <a:lstStyle>
            <a:lvl1pPr>
              <a:defRPr/>
            </a:lvl1pPr>
          </a:lstStyle>
          <a:p>
            <a:r>
              <a:rPr lang="en-GB" dirty="0" smtClean="0"/>
              <a:t>Spring 2011</a:t>
            </a:r>
            <a:endParaRPr lang="en-GB" dirty="0"/>
          </a:p>
        </p:txBody>
      </p:sp>
      <p:sp>
        <p:nvSpPr>
          <p:cNvPr id="5" name="Footer Placeholder 4"/>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6" name="Slide Number Placeholder 5"/>
          <p:cNvSpPr>
            <a:spLocks noGrp="1"/>
          </p:cNvSpPr>
          <p:nvPr>
            <p:ph type="sldNum" idx="12"/>
          </p:nvPr>
        </p:nvSpPr>
        <p:spPr/>
        <p:txBody>
          <a:bodyPr/>
          <a:lstStyle>
            <a:lvl1pPr>
              <a:defRPr/>
            </a:lvl1pPr>
          </a:lstStyle>
          <a:p>
            <a:fld id="{D84A3A47-05C5-47BF-B501-2983F96BEBC6}"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r>
              <a:rPr lang="en-GB" dirty="0" smtClean="0"/>
              <a:t>Spring 2011</a:t>
            </a:r>
            <a:endParaRPr lang="en-GB" dirty="0"/>
          </a:p>
        </p:txBody>
      </p:sp>
      <p:sp>
        <p:nvSpPr>
          <p:cNvPr id="5" name="Footer Placeholder 4"/>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6" name="Slide Number Placeholder 5"/>
          <p:cNvSpPr>
            <a:spLocks noGrp="1"/>
          </p:cNvSpPr>
          <p:nvPr>
            <p:ph type="sldNum" idx="12"/>
          </p:nvPr>
        </p:nvSpPr>
        <p:spPr/>
        <p:txBody>
          <a:bodyPr/>
          <a:lstStyle>
            <a:lvl1pPr>
              <a:defRPr/>
            </a:lvl1pPr>
          </a:lstStyle>
          <a:p>
            <a:fld id="{50EE8F5E-5A10-4AE7-8E2F-E5E9948BA3E8}"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838200"/>
            <a:ext cx="4075113" cy="5484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913313" y="838200"/>
            <a:ext cx="4076700" cy="5484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idx="10"/>
          </p:nvPr>
        </p:nvSpPr>
        <p:spPr/>
        <p:txBody>
          <a:bodyPr/>
          <a:lstStyle>
            <a:lvl1pPr>
              <a:defRPr/>
            </a:lvl1pPr>
          </a:lstStyle>
          <a:p>
            <a:r>
              <a:rPr lang="en-GB" dirty="0" smtClean="0"/>
              <a:t>Spring 2011</a:t>
            </a:r>
            <a:endParaRPr lang="en-GB" dirty="0"/>
          </a:p>
        </p:txBody>
      </p:sp>
      <p:sp>
        <p:nvSpPr>
          <p:cNvPr id="6" name="Footer Placeholder 5"/>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7" name="Slide Number Placeholder 6"/>
          <p:cNvSpPr>
            <a:spLocks noGrp="1"/>
          </p:cNvSpPr>
          <p:nvPr>
            <p:ph type="sldNum" idx="12"/>
          </p:nvPr>
        </p:nvSpPr>
        <p:spPr/>
        <p:txBody>
          <a:bodyPr/>
          <a:lstStyle>
            <a:lvl1pPr>
              <a:defRPr/>
            </a:lvl1pPr>
          </a:lstStyle>
          <a:p>
            <a:fld id="{DEDABBD1-BAEF-43D1-96BC-75A0A6D0A53B}"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idx="10"/>
          </p:nvPr>
        </p:nvSpPr>
        <p:spPr/>
        <p:txBody>
          <a:bodyPr/>
          <a:lstStyle>
            <a:lvl1pPr>
              <a:defRPr/>
            </a:lvl1pPr>
          </a:lstStyle>
          <a:p>
            <a:r>
              <a:rPr lang="en-GB" dirty="0" smtClean="0"/>
              <a:t>Spring 2011</a:t>
            </a:r>
            <a:endParaRPr lang="en-GB" dirty="0"/>
          </a:p>
        </p:txBody>
      </p:sp>
      <p:sp>
        <p:nvSpPr>
          <p:cNvPr id="8" name="Footer Placeholder 7"/>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9" name="Slide Number Placeholder 8"/>
          <p:cNvSpPr>
            <a:spLocks noGrp="1"/>
          </p:cNvSpPr>
          <p:nvPr>
            <p:ph type="sldNum" idx="12"/>
          </p:nvPr>
        </p:nvSpPr>
        <p:spPr/>
        <p:txBody>
          <a:bodyPr/>
          <a:lstStyle>
            <a:lvl1pPr>
              <a:defRPr/>
            </a:lvl1pPr>
          </a:lstStyle>
          <a:p>
            <a:fld id="{CB07490C-4CD1-4F92-907D-21251671E9A2}"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idx="10"/>
          </p:nvPr>
        </p:nvSpPr>
        <p:spPr/>
        <p:txBody>
          <a:bodyPr/>
          <a:lstStyle>
            <a:lvl1pPr>
              <a:defRPr/>
            </a:lvl1pPr>
          </a:lstStyle>
          <a:p>
            <a:r>
              <a:rPr lang="en-GB" dirty="0" smtClean="0"/>
              <a:t>Spring 2011</a:t>
            </a:r>
            <a:endParaRPr lang="en-GB" dirty="0"/>
          </a:p>
        </p:txBody>
      </p:sp>
      <p:sp>
        <p:nvSpPr>
          <p:cNvPr id="4" name="Footer Placeholder 3"/>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5" name="Slide Number Placeholder 4"/>
          <p:cNvSpPr>
            <a:spLocks noGrp="1"/>
          </p:cNvSpPr>
          <p:nvPr>
            <p:ph type="sldNum" idx="12"/>
          </p:nvPr>
        </p:nvSpPr>
        <p:spPr/>
        <p:txBody>
          <a:bodyPr/>
          <a:lstStyle>
            <a:lvl1pPr>
              <a:defRPr/>
            </a:lvl1pPr>
          </a:lstStyle>
          <a:p>
            <a:fld id="{C0D5021B-7054-4775-9C33-EF075C13B5B4}"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GB" dirty="0" smtClean="0"/>
              <a:t>Spring 2011</a:t>
            </a:r>
            <a:endParaRPr lang="en-GB" dirty="0"/>
          </a:p>
        </p:txBody>
      </p:sp>
      <p:sp>
        <p:nvSpPr>
          <p:cNvPr id="3" name="Footer Placeholder 2"/>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4" name="Slide Number Placeholder 3"/>
          <p:cNvSpPr>
            <a:spLocks noGrp="1"/>
          </p:cNvSpPr>
          <p:nvPr>
            <p:ph type="sldNum" idx="12"/>
          </p:nvPr>
        </p:nvSpPr>
        <p:spPr/>
        <p:txBody>
          <a:bodyPr/>
          <a:lstStyle>
            <a:lvl1pPr>
              <a:defRPr/>
            </a:lvl1pPr>
          </a:lstStyle>
          <a:p>
            <a:fld id="{4BFFE11F-8ACC-41F4-8734-CEBAB2B54DD3}"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r>
              <a:rPr lang="en-GB" dirty="0" smtClean="0"/>
              <a:t>Spring 2011</a:t>
            </a:r>
            <a:endParaRPr lang="en-GB" dirty="0"/>
          </a:p>
        </p:txBody>
      </p:sp>
      <p:sp>
        <p:nvSpPr>
          <p:cNvPr id="6" name="Footer Placeholder 5"/>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7" name="Slide Number Placeholder 6"/>
          <p:cNvSpPr>
            <a:spLocks noGrp="1"/>
          </p:cNvSpPr>
          <p:nvPr>
            <p:ph type="sldNum" idx="12"/>
          </p:nvPr>
        </p:nvSpPr>
        <p:spPr/>
        <p:txBody>
          <a:bodyPr/>
          <a:lstStyle>
            <a:lvl1pPr>
              <a:defRPr/>
            </a:lvl1pPr>
          </a:lstStyle>
          <a:p>
            <a:fld id="{37E4CC25-E8D8-4285-9B87-7D82E2EFAB67}"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r>
              <a:rPr lang="en-GB" dirty="0" smtClean="0"/>
              <a:t>Spring 2011</a:t>
            </a:r>
            <a:endParaRPr lang="en-GB" dirty="0"/>
          </a:p>
        </p:txBody>
      </p:sp>
      <p:sp>
        <p:nvSpPr>
          <p:cNvPr id="6" name="Footer Placeholder 5"/>
          <p:cNvSpPr>
            <a:spLocks noGrp="1"/>
          </p:cNvSpPr>
          <p:nvPr>
            <p:ph type="ftr" idx="11"/>
          </p:nvPr>
        </p:nvSpPr>
        <p:spPr/>
        <p:txBody>
          <a:bodyPr/>
          <a:lstStyle>
            <a:lvl1pPr>
              <a:defRPr/>
            </a:lvl1pPr>
          </a:lstStyle>
          <a:p>
            <a:r>
              <a:rPr lang="en-US" dirty="0" smtClean="0"/>
              <a:t>Courtesy: </a:t>
            </a:r>
            <a:r>
              <a:rPr lang="en-GB" dirty="0" smtClean="0"/>
              <a:t>Prof Mark Baker (Reading University, UK)</a:t>
            </a:r>
            <a:endParaRPr lang="en-US" dirty="0"/>
          </a:p>
        </p:txBody>
      </p:sp>
      <p:sp>
        <p:nvSpPr>
          <p:cNvPr id="7" name="Slide Number Placeholder 6"/>
          <p:cNvSpPr>
            <a:spLocks noGrp="1"/>
          </p:cNvSpPr>
          <p:nvPr>
            <p:ph type="sldNum" idx="12"/>
          </p:nvPr>
        </p:nvSpPr>
        <p:spPr/>
        <p:txBody>
          <a:bodyPr/>
          <a:lstStyle>
            <a:lvl1pPr>
              <a:defRPr/>
            </a:lvl1pPr>
          </a:lstStyle>
          <a:p>
            <a:fld id="{AB1E86FE-2CF6-4059-9E01-2147893A6BC6}"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76200"/>
            <a:ext cx="8304213" cy="760413"/>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6" name="Rectangle 2"/>
          <p:cNvSpPr>
            <a:spLocks noGrp="1" noChangeArrowheads="1"/>
          </p:cNvSpPr>
          <p:nvPr>
            <p:ph type="body" idx="1"/>
          </p:nvPr>
        </p:nvSpPr>
        <p:spPr bwMode="auto">
          <a:xfrm>
            <a:off x="685800" y="838200"/>
            <a:ext cx="8304213" cy="54848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914400" y="6400800"/>
            <a:ext cx="1903413" cy="8239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r>
              <a:rPr lang="en-GB" dirty="0" smtClean="0"/>
              <a:t>Spring 2011</a:t>
            </a:r>
            <a:endParaRPr lang="en-GB" dirty="0"/>
          </a:p>
        </p:txBody>
      </p:sp>
      <p:sp>
        <p:nvSpPr>
          <p:cNvPr id="1028" name="Rectangle 4"/>
          <p:cNvSpPr>
            <a:spLocks noGrp="1" noChangeArrowheads="1"/>
          </p:cNvSpPr>
          <p:nvPr>
            <p:ph type="ftr"/>
          </p:nvPr>
        </p:nvSpPr>
        <p:spPr bwMode="auto">
          <a:xfrm>
            <a:off x="3124200" y="6400800"/>
            <a:ext cx="2894013" cy="8239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r>
              <a:rPr lang="en-US" dirty="0" smtClean="0"/>
              <a:t>Courtesy: </a:t>
            </a:r>
            <a:r>
              <a:rPr lang="en-GB" dirty="0" smtClean="0"/>
              <a:t>Prof Mark Baker (Reading University, UK)</a:t>
            </a:r>
            <a:endParaRPr lang="en-US" dirty="0"/>
          </a:p>
        </p:txBody>
      </p:sp>
      <p:sp>
        <p:nvSpPr>
          <p:cNvPr id="1029" name="Rectangle 5"/>
          <p:cNvSpPr>
            <a:spLocks noGrp="1" noChangeArrowheads="1"/>
          </p:cNvSpPr>
          <p:nvPr>
            <p:ph type="sldNum"/>
          </p:nvPr>
        </p:nvSpPr>
        <p:spPr bwMode="auto">
          <a:xfrm>
            <a:off x="6553200" y="6400800"/>
            <a:ext cx="2360613" cy="458788"/>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fld id="{3F5CD383-FD54-4E4E-9115-842DC90CC447}" type="slidenum">
              <a:rPr lang="en-GB"/>
              <a:pPr/>
              <a:t>‹#›</a:t>
            </a:fld>
            <a:endParaRPr lang="en-GB"/>
          </a:p>
        </p:txBody>
      </p:sp>
      <p:pic>
        <p:nvPicPr>
          <p:cNvPr id="1030" name="Picture 6"/>
          <p:cNvPicPr>
            <a:picLocks noChangeAspect="1" noChangeArrowheads="1"/>
          </p:cNvPicPr>
          <p:nvPr/>
        </p:nvPicPr>
        <p:blipFill>
          <a:blip r:embed="rId13"/>
          <a:srcRect/>
          <a:stretch>
            <a:fillRect/>
          </a:stretch>
        </p:blipFill>
        <p:spPr bwMode="auto">
          <a:xfrm>
            <a:off x="0" y="6067425"/>
            <a:ext cx="914400" cy="714375"/>
          </a:xfrm>
          <a:prstGeom prst="rect">
            <a:avLst/>
          </a:prstGeom>
          <a:noFill/>
          <a:ln w="9525">
            <a:noFill/>
            <a:round/>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omic Sans MS" charset="0"/>
          <a:ea typeface="ＭＳ Ｐゴシック" charset="-128"/>
        </a:defRPr>
      </a:lvl2pPr>
      <a:lvl3pPr marL="1143000" indent="-228600" algn="ctr"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omic Sans MS" charset="0"/>
          <a:ea typeface="ＭＳ Ｐゴシック" charset="-128"/>
        </a:defRPr>
      </a:lvl3pPr>
      <a:lvl4pPr marL="1600200" indent="-228600" algn="ctr"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omic Sans MS" charset="0"/>
          <a:ea typeface="ＭＳ Ｐゴシック" charset="-128"/>
        </a:defRPr>
      </a:lvl4pPr>
      <a:lvl5pPr marL="2057400" indent="-228600" algn="ctr"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omic Sans MS" charset="0"/>
          <a:ea typeface="ＭＳ Ｐゴシック" charset="-128"/>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omic Sans MS" charset="0"/>
          <a:ea typeface="ＭＳ Ｐゴシック" charset="-128"/>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omic Sans MS" charset="0"/>
          <a:ea typeface="ＭＳ Ｐゴシック" charset="-128"/>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omic Sans MS" charset="0"/>
          <a:ea typeface="ＭＳ Ｐゴシック" charset="-128"/>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omic Sans MS" charset="0"/>
          <a:ea typeface="ＭＳ Ｐゴシック" charset="-128"/>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itchFamily="16" charset="0"/>
        <a:defRPr sz="28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itchFamily="16" charset="0"/>
        <a:defRPr sz="2400">
          <a:solidFill>
            <a:srgbClr val="000000"/>
          </a:solidFill>
          <a:latin typeface="+mn-lt"/>
          <a:ea typeface="+mn-ea"/>
        </a:defRPr>
      </a:lvl2pPr>
      <a:lvl3pPr marL="1143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3pPr>
      <a:lvl4pPr marL="1600200" indent="-228600" algn="l" defTabSz="449263" rtl="0" eaLnBrk="0" fontAlgn="base" hangingPunct="0">
        <a:spcBef>
          <a:spcPts val="450"/>
        </a:spcBef>
        <a:spcAft>
          <a:spcPct val="0"/>
        </a:spcAft>
        <a:buClr>
          <a:srgbClr val="000000"/>
        </a:buClr>
        <a:buSzPct val="100000"/>
        <a:buFont typeface="Times New Roman" pitchFamily="16" charset="0"/>
        <a:defRPr>
          <a:solidFill>
            <a:srgbClr val="000000"/>
          </a:solidFill>
          <a:latin typeface="+mn-lt"/>
          <a:ea typeface="+mn-ea"/>
        </a:defRPr>
      </a:lvl4pPr>
      <a:lvl5pPr marL="2057400" indent="-228600" algn="l" defTabSz="449263" rtl="0" eaLnBrk="0" fontAlgn="base" hangingPunct="0">
        <a:spcBef>
          <a:spcPts val="400"/>
        </a:spcBef>
        <a:spcAft>
          <a:spcPct val="0"/>
        </a:spcAft>
        <a:buClr>
          <a:srgbClr val="000000"/>
        </a:buClr>
        <a:buSzPct val="100000"/>
        <a:buFont typeface="Times New Roman" pitchFamily="16" charset="0"/>
        <a:defRPr sz="1600">
          <a:solidFill>
            <a:srgbClr val="000000"/>
          </a:solidFill>
          <a:latin typeface="+mn-lt"/>
          <a:ea typeface="+mn-ea"/>
        </a:defRPr>
      </a:lvl5pPr>
      <a:lvl6pPr marL="2514600" indent="-228600" algn="l" defTabSz="449263" rtl="0" eaLnBrk="0" fontAlgn="base" hangingPunct="0">
        <a:spcBef>
          <a:spcPts val="400"/>
        </a:spcBef>
        <a:spcAft>
          <a:spcPct val="0"/>
        </a:spcAft>
        <a:buClr>
          <a:srgbClr val="000000"/>
        </a:buClr>
        <a:buSzPct val="100000"/>
        <a:buFont typeface="Times New Roman" pitchFamily="16" charset="0"/>
        <a:defRPr sz="1600">
          <a:solidFill>
            <a:srgbClr val="000000"/>
          </a:solidFill>
          <a:latin typeface="+mn-lt"/>
          <a:ea typeface="+mn-ea"/>
        </a:defRPr>
      </a:lvl6pPr>
      <a:lvl7pPr marL="2971800" indent="-228600" algn="l" defTabSz="449263" rtl="0" eaLnBrk="0" fontAlgn="base" hangingPunct="0">
        <a:spcBef>
          <a:spcPts val="400"/>
        </a:spcBef>
        <a:spcAft>
          <a:spcPct val="0"/>
        </a:spcAft>
        <a:buClr>
          <a:srgbClr val="000000"/>
        </a:buClr>
        <a:buSzPct val="100000"/>
        <a:buFont typeface="Times New Roman" pitchFamily="16" charset="0"/>
        <a:defRPr sz="1600">
          <a:solidFill>
            <a:srgbClr val="000000"/>
          </a:solidFill>
          <a:latin typeface="+mn-lt"/>
          <a:ea typeface="+mn-ea"/>
        </a:defRPr>
      </a:lvl7pPr>
      <a:lvl8pPr marL="3429000" indent="-228600" algn="l" defTabSz="449263" rtl="0" eaLnBrk="0" fontAlgn="base" hangingPunct="0">
        <a:spcBef>
          <a:spcPts val="400"/>
        </a:spcBef>
        <a:spcAft>
          <a:spcPct val="0"/>
        </a:spcAft>
        <a:buClr>
          <a:srgbClr val="000000"/>
        </a:buClr>
        <a:buSzPct val="100000"/>
        <a:buFont typeface="Times New Roman" pitchFamily="16" charset="0"/>
        <a:defRPr sz="1600">
          <a:solidFill>
            <a:srgbClr val="000000"/>
          </a:solidFill>
          <a:latin typeface="+mn-lt"/>
          <a:ea typeface="+mn-ea"/>
        </a:defRPr>
      </a:lvl8pPr>
      <a:lvl9pPr marL="3886200" indent="-228600" algn="l" defTabSz="449263" rtl="0" eaLnBrk="0" fontAlgn="base" hangingPunct="0">
        <a:spcBef>
          <a:spcPts val="400"/>
        </a:spcBef>
        <a:spcAft>
          <a:spcPct val="0"/>
        </a:spcAft>
        <a:buClr>
          <a:srgbClr val="000000"/>
        </a:buClr>
        <a:buSzPct val="100000"/>
        <a:buFont typeface="Times New Roman" pitchFamily="16" charset="0"/>
        <a:defRPr sz="16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dbpedia.or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074"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075" name="Text Box 3"/>
          <p:cNvSpPr txBox="1">
            <a:spLocks noChangeArrowheads="1"/>
          </p:cNvSpPr>
          <p:nvPr/>
        </p:nvSpPr>
        <p:spPr bwMode="auto">
          <a:xfrm>
            <a:off x="642910" y="1857364"/>
            <a:ext cx="8077200" cy="12954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b="1" dirty="0" smtClean="0">
                <a:solidFill>
                  <a:srgbClr val="000000"/>
                </a:solidFill>
              </a:rPr>
              <a:t>The Semantic Web</a:t>
            </a:r>
            <a:endParaRPr lang="en-GB" sz="4000" b="1" dirty="0">
              <a:solidFill>
                <a:srgbClr val="000000"/>
              </a:solidFill>
            </a:endParaRPr>
          </a:p>
        </p:txBody>
      </p:sp>
      <p:sp>
        <p:nvSpPr>
          <p:cNvPr id="3076" name="Text Box 4"/>
          <p:cNvSpPr txBox="1">
            <a:spLocks noChangeArrowheads="1"/>
          </p:cNvSpPr>
          <p:nvPr/>
        </p:nvSpPr>
        <p:spPr bwMode="auto">
          <a:xfrm>
            <a:off x="1285852" y="3214686"/>
            <a:ext cx="7086600" cy="2233613"/>
          </a:xfrm>
          <a:prstGeom prst="rect">
            <a:avLst/>
          </a:prstGeom>
          <a:noFill/>
          <a:ln w="9525">
            <a:noFill/>
            <a:round/>
            <a:headEnd/>
            <a:tailEnd/>
          </a:ln>
          <a:effectLst/>
        </p:spPr>
        <p:txBody>
          <a:bodyPr/>
          <a:lstStyle/>
          <a:p>
            <a:pPr algn="ctr">
              <a:spcBef>
                <a:spcPts val="7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smtClean="0">
                <a:solidFill>
                  <a:srgbClr val="000000"/>
                </a:solidFill>
              </a:rPr>
              <a:t>Dr. Hammad Afzal</a:t>
            </a:r>
            <a:endParaRPr lang="en-GB" sz="2800" dirty="0">
              <a:solidFill>
                <a:srgbClr val="000000"/>
              </a:solidFill>
            </a:endParaRPr>
          </a:p>
          <a:p>
            <a:pPr algn="ctr">
              <a:spcBef>
                <a:spcPts val="5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2000" dirty="0">
              <a:solidFill>
                <a:srgbClr val="000000"/>
              </a:solidFill>
            </a:endParaRPr>
          </a:p>
          <a:p>
            <a:pPr algn="ctr">
              <a:spcBef>
                <a:spcPts val="5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solidFill>
                  <a:srgbClr val="000000"/>
                </a:solidFill>
              </a:rPr>
              <a:t>National University of Sciences and Technology, Pakistan</a:t>
            </a:r>
          </a:p>
          <a:p>
            <a:pPr algn="ctr">
              <a:spcBef>
                <a:spcPts val="5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solidFill>
                  <a:srgbClr val="000000"/>
                </a:solidFill>
              </a:rPr>
              <a:t>E-mail</a:t>
            </a:r>
            <a:r>
              <a:rPr lang="en-GB" sz="2000" dirty="0">
                <a:solidFill>
                  <a:srgbClr val="000000"/>
                </a:solidFill>
              </a:rPr>
              <a:t>: </a:t>
            </a:r>
            <a:r>
              <a:rPr lang="en-GB" sz="2000" dirty="0" smtClean="0">
                <a:solidFill>
                  <a:srgbClr val="000000"/>
                </a:solidFill>
              </a:rPr>
              <a:t>hammad.afzal@mcs.edu.pk</a:t>
            </a:r>
            <a:endParaRPr lang="en-GB" sz="2000" dirty="0">
              <a:solidFill>
                <a:srgbClr val="000000"/>
              </a:solidFill>
            </a:endParaRPr>
          </a:p>
        </p:txBody>
      </p:sp>
      <p:sp>
        <p:nvSpPr>
          <p:cNvPr id="3078" name="Rectangle 6"/>
          <p:cNvSpPr>
            <a:spLocks noChangeArrowheads="1"/>
          </p:cNvSpPr>
          <p:nvPr/>
        </p:nvSpPr>
        <p:spPr bwMode="auto">
          <a:xfrm>
            <a:off x="0" y="2214554"/>
            <a:ext cx="181822" cy="402291"/>
          </a:xfrm>
          <a:prstGeom prst="rect">
            <a:avLst/>
          </a:prstGeom>
          <a:solidFill>
            <a:srgbClr val="CCCCFF"/>
          </a:solid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dirty="0">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2411413" y="2540000"/>
            <a:ext cx="6480175" cy="1752600"/>
          </a:xfrm>
        </p:spPr>
        <p:txBody>
          <a:bodyPr/>
          <a:lstStyle/>
          <a:p>
            <a:pPr eaLnBrk="1" hangingPunct="1"/>
            <a:r>
              <a:rPr lang="en-US" smtClean="0"/>
              <a:t>some knowledge</a:t>
            </a:r>
          </a:p>
        </p:txBody>
      </p:sp>
      <p:sp>
        <p:nvSpPr>
          <p:cNvPr id="50180" name="Rectangle 3"/>
          <p:cNvSpPr>
            <a:spLocks noGrp="1" noChangeArrowheads="1"/>
          </p:cNvSpPr>
          <p:nvPr>
            <p:ph idx="1"/>
          </p:nvPr>
        </p:nvSpPr>
        <p:spPr>
          <a:xfrm>
            <a:off x="682625" y="2578100"/>
            <a:ext cx="8066088" cy="922338"/>
          </a:xfrm>
        </p:spPr>
        <p:txBody>
          <a:bodyPr/>
          <a:lstStyle/>
          <a:p>
            <a:pPr eaLnBrk="1" hangingPunct="1">
              <a:buFontTx/>
              <a:buNone/>
            </a:pPr>
            <a:r>
              <a:rPr lang="en-US" sz="4000" smtClean="0"/>
              <a:t>something is missing</a:t>
            </a:r>
          </a:p>
        </p:txBody>
      </p:sp>
      <p:sp>
        <p:nvSpPr>
          <p:cNvPr id="50178" name="Espace réservé du numéro de diapositive 4"/>
          <p:cNvSpPr>
            <a:spLocks noGrp="1"/>
          </p:cNvSpPr>
          <p:nvPr>
            <p:ph type="sldNum" sz="quarter" idx="12"/>
          </p:nvPr>
        </p:nvSpPr>
        <p:spPr bwMode="auto">
          <a:xfrm>
            <a:off x="914400" y="6172200"/>
            <a:ext cx="3962400" cy="457200"/>
          </a:xfrm>
          <a:prstGeom prst="rect">
            <a:avLst/>
          </a:prstGeom>
          <a:noFill/>
          <a:ln>
            <a:miter lim="800000"/>
            <a:headEnd/>
            <a:tailEnd/>
          </a:ln>
        </p:spPr>
        <p:txBody>
          <a:bodyPr vert="horz" wrap="square" lIns="91440" tIns="45720" rIns="91440" bIns="45720" numCol="1" anchorCtr="0" compatLnSpc="1">
            <a:prstTxWarp prst="textNoShape">
              <a:avLst/>
            </a:prstTxWarp>
          </a:bodyPr>
          <a:lstStyle/>
          <a:p>
            <a:pPr algn="l">
              <a:defRPr/>
            </a:pPr>
            <a:fld id="{39A4B829-8813-4636-AC84-8FAB15D9F2F5}" type="slidenum">
              <a:rPr lang="fr-FR" smtClean="0">
                <a:solidFill>
                  <a:schemeClr val="tx2"/>
                </a:solidFill>
                <a:latin typeface="Verdana" pitchFamily="34" charset="0"/>
              </a:rPr>
              <a:pPr algn="l">
                <a:defRPr/>
              </a:pPr>
              <a:t>10</a:t>
            </a:fld>
            <a:endParaRPr lang="fr-FR" smtClean="0">
              <a:solidFill>
                <a:schemeClr val="tx2"/>
              </a:solidFill>
              <a:latin typeface="Verdana" pitchFamily="34"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8194"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8195" name="Text Box 3"/>
          <p:cNvSpPr txBox="1">
            <a:spLocks noChangeArrowheads="1"/>
          </p:cNvSpPr>
          <p:nvPr/>
        </p:nvSpPr>
        <p:spPr bwMode="auto">
          <a:xfrm>
            <a:off x="457200" y="-76200"/>
            <a:ext cx="7924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History of the Semantic Web</a:t>
            </a:r>
          </a:p>
        </p:txBody>
      </p:sp>
      <p:sp>
        <p:nvSpPr>
          <p:cNvPr id="8196" name="Text Box 4"/>
          <p:cNvSpPr txBox="1">
            <a:spLocks noChangeArrowheads="1"/>
          </p:cNvSpPr>
          <p:nvPr/>
        </p:nvSpPr>
        <p:spPr bwMode="auto">
          <a:xfrm>
            <a:off x="457200" y="762000"/>
            <a:ext cx="8075613" cy="5562600"/>
          </a:xfrm>
          <a:prstGeom prst="rect">
            <a:avLst/>
          </a:prstGeom>
          <a:noFill/>
          <a:ln w="9525">
            <a:noFill/>
            <a:round/>
            <a:headEnd/>
            <a:tailEnd/>
          </a:ln>
          <a:effectLst/>
        </p:spPr>
        <p:txBody>
          <a:bodyPr/>
          <a:lstStyle/>
          <a:p>
            <a:pPr marL="341313" indent="-34131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000000"/>
                </a:solidFill>
              </a:rPr>
              <a:t>Web was “invented” by </a:t>
            </a:r>
            <a:r>
              <a:rPr lang="en-GB" sz="2000" dirty="0">
                <a:solidFill>
                  <a:srgbClr val="0033CC"/>
                </a:solidFill>
              </a:rPr>
              <a:t>Tim Berners-Lee</a:t>
            </a:r>
            <a:r>
              <a:rPr lang="en-GB" sz="2000" dirty="0">
                <a:solidFill>
                  <a:srgbClr val="000000"/>
                </a:solidFill>
              </a:rPr>
              <a:t> (amongst others), a physicist working at CERN.</a:t>
            </a:r>
          </a:p>
          <a:p>
            <a:pPr marL="341313" indent="-34131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000000"/>
                </a:solidFill>
              </a:rPr>
              <a:t>TBL’s original vision of the Web was much more ambitious than the reality of the existing (syntactic) Web:</a:t>
            </a:r>
          </a:p>
          <a:p>
            <a:pPr marL="341313" indent="-341313">
              <a:spcBef>
                <a:spcPts val="500"/>
              </a:spcBef>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dirty="0">
              <a:solidFill>
                <a:srgbClr val="000000"/>
              </a:solidFill>
            </a:endParaRPr>
          </a:p>
          <a:p>
            <a:pPr marL="341313" indent="-341313">
              <a:spcBef>
                <a:spcPts val="500"/>
              </a:spcBef>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dirty="0">
              <a:solidFill>
                <a:srgbClr val="000000"/>
              </a:solidFill>
            </a:endParaRPr>
          </a:p>
          <a:p>
            <a:pPr marL="341313" indent="-341313">
              <a:spcBef>
                <a:spcPts val="500"/>
              </a:spcBef>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dirty="0">
              <a:solidFill>
                <a:srgbClr val="000000"/>
              </a:solidFill>
            </a:endParaRPr>
          </a:p>
          <a:p>
            <a:pPr marL="341313" indent="-341313">
              <a:spcBef>
                <a:spcPts val="500"/>
              </a:spcBef>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dirty="0">
              <a:solidFill>
                <a:srgbClr val="000000"/>
              </a:solidFill>
            </a:endParaRPr>
          </a:p>
          <a:p>
            <a:pPr marL="341313" indent="-341313">
              <a:spcBef>
                <a:spcPts val="500"/>
              </a:spcBef>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dirty="0">
              <a:solidFill>
                <a:srgbClr val="000000"/>
              </a:solidFill>
            </a:endParaRPr>
          </a:p>
          <a:p>
            <a:pPr marL="341313" indent="-341313">
              <a:spcBef>
                <a:spcPts val="500"/>
              </a:spcBef>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dirty="0">
              <a:solidFill>
                <a:srgbClr val="000000"/>
              </a:solidFill>
            </a:endParaRPr>
          </a:p>
          <a:p>
            <a:pPr marL="341313" indent="-341313">
              <a:spcBef>
                <a:spcPts val="500"/>
              </a:spcBef>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dirty="0">
              <a:solidFill>
                <a:srgbClr val="000000"/>
              </a:solidFill>
            </a:endParaRPr>
          </a:p>
          <a:p>
            <a:pPr marL="341313" indent="-341313">
              <a:spcBef>
                <a:spcPts val="500"/>
              </a:spcBef>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dirty="0">
              <a:solidFill>
                <a:srgbClr val="000000"/>
              </a:solidFill>
            </a:endParaRPr>
          </a:p>
          <a:p>
            <a:pPr marL="341313" indent="-34131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000000"/>
                </a:solidFill>
              </a:rPr>
              <a:t>TBL (and others) have since been working towards realising this vision, which has become known as the </a:t>
            </a:r>
            <a:r>
              <a:rPr lang="en-GB" sz="2000" dirty="0">
                <a:solidFill>
                  <a:srgbClr val="3333CC"/>
                </a:solidFill>
              </a:rPr>
              <a:t>Semantic Web:</a:t>
            </a:r>
          </a:p>
          <a:p>
            <a:pPr marL="741363" lvl="1" indent="-284163">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a:solidFill>
                  <a:srgbClr val="000000"/>
                </a:solidFill>
              </a:rPr>
              <a:t>e.g., article in May 2001 issue of Scientific American…</a:t>
            </a:r>
          </a:p>
        </p:txBody>
      </p:sp>
      <p:grpSp>
        <p:nvGrpSpPr>
          <p:cNvPr id="8197" name="Group 5"/>
          <p:cNvGrpSpPr>
            <a:grpSpLocks/>
          </p:cNvGrpSpPr>
          <p:nvPr/>
        </p:nvGrpSpPr>
        <p:grpSpPr bwMode="auto">
          <a:xfrm>
            <a:off x="762000" y="2252663"/>
            <a:ext cx="7542213" cy="2835275"/>
            <a:chOff x="480" y="1419"/>
            <a:chExt cx="4751" cy="1786"/>
          </a:xfrm>
        </p:grpSpPr>
        <p:sp>
          <p:nvSpPr>
            <p:cNvPr id="8198" name="Text Box 6"/>
            <p:cNvSpPr txBox="1">
              <a:spLocks noChangeArrowheads="1"/>
            </p:cNvSpPr>
            <p:nvPr/>
          </p:nvSpPr>
          <p:spPr bwMode="auto">
            <a:xfrm>
              <a:off x="1220" y="1419"/>
              <a:ext cx="4012" cy="1787"/>
            </a:xfrm>
            <a:prstGeom prst="rect">
              <a:avLst/>
            </a:prstGeom>
            <a:noFill/>
            <a:ln w="9525">
              <a:noFill/>
              <a:round/>
              <a:headEnd/>
              <a:tailEnd/>
            </a:ln>
            <a:effectLst/>
          </p:spPr>
          <p:txBody>
            <a:bodyPr lIns="90000" tIns="46800" rIns="90000" bIns="46800">
              <a:spAutoFit/>
            </a:bodyPr>
            <a:lstStyle/>
            <a:p>
              <a:pPr>
                <a:spcBef>
                  <a:spcPts val="112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 a goal of the Web was that, if the interaction between person and hypertext could be so intuitive that the </a:t>
              </a:r>
              <a:r>
                <a:rPr lang="en-GB" sz="1800" b="1">
                  <a:solidFill>
                    <a:srgbClr val="3333CC"/>
                  </a:solidFill>
                </a:rPr>
                <a:t>machine-readable</a:t>
              </a:r>
              <a:r>
                <a:rPr lang="en-GB" sz="1800">
                  <a:solidFill>
                    <a:srgbClr val="000000"/>
                  </a:solidFill>
                </a:rPr>
                <a:t> information space gave an accurate representation of the state of people's thoughts, interactions, and work patterns, then </a:t>
              </a:r>
              <a:r>
                <a:rPr lang="en-GB" sz="1800" b="1">
                  <a:solidFill>
                    <a:srgbClr val="3333CC"/>
                  </a:solidFill>
                </a:rPr>
                <a:t>machine analysis</a:t>
              </a:r>
              <a:r>
                <a:rPr lang="en-GB" sz="1800">
                  <a:solidFill>
                    <a:srgbClr val="000000"/>
                  </a:solidFill>
                </a:rPr>
                <a:t> could become a very powerful management tool, seeing patterns in our work and facilitating our working together through the typical problems which beset the management of large organizations.”</a:t>
              </a:r>
            </a:p>
          </p:txBody>
        </p:sp>
        <p:pic>
          <p:nvPicPr>
            <p:cNvPr id="8199" name="Picture 7"/>
            <p:cNvPicPr>
              <a:picLocks noChangeAspect="1" noChangeArrowheads="1"/>
            </p:cNvPicPr>
            <p:nvPr/>
          </p:nvPicPr>
          <p:blipFill>
            <a:blip r:embed="rId3"/>
            <a:srcRect/>
            <a:stretch>
              <a:fillRect/>
            </a:stretch>
          </p:blipFill>
          <p:spPr bwMode="auto">
            <a:xfrm>
              <a:off x="480" y="1493"/>
              <a:ext cx="591" cy="606"/>
            </a:xfrm>
            <a:prstGeom prst="rect">
              <a:avLst/>
            </a:prstGeom>
            <a:noFill/>
            <a:ln w="9525">
              <a:noFill/>
              <a:round/>
              <a:headEnd/>
              <a:tailEnd/>
            </a:ln>
            <a:effec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8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81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8196">
                                            <p:txEl>
                                              <p:pRg st="10" end="10"/>
                                            </p:txEl>
                                          </p:spTgt>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819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9218"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9219" name="Text Box 3"/>
          <p:cNvSpPr txBox="1">
            <a:spLocks noChangeArrowheads="1"/>
          </p:cNvSpPr>
          <p:nvPr/>
        </p:nvSpPr>
        <p:spPr bwMode="auto">
          <a:xfrm>
            <a:off x="3048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The Semantic Web</a:t>
            </a:r>
          </a:p>
        </p:txBody>
      </p:sp>
      <p:pic>
        <p:nvPicPr>
          <p:cNvPr id="9220" name="Picture 4"/>
          <p:cNvPicPr>
            <a:picLocks noChangeAspect="1" noChangeArrowheads="1"/>
          </p:cNvPicPr>
          <p:nvPr/>
        </p:nvPicPr>
        <p:blipFill>
          <a:blip r:embed="rId3"/>
          <a:srcRect/>
          <a:stretch>
            <a:fillRect/>
          </a:stretch>
        </p:blipFill>
        <p:spPr bwMode="auto">
          <a:xfrm>
            <a:off x="762000" y="1219200"/>
            <a:ext cx="2667000" cy="2462213"/>
          </a:xfrm>
          <a:prstGeom prst="rect">
            <a:avLst/>
          </a:prstGeom>
          <a:noFill/>
          <a:ln w="9525">
            <a:noFill/>
            <a:round/>
            <a:headEnd/>
            <a:tailEnd/>
          </a:ln>
          <a:effectLst/>
        </p:spPr>
      </p:pic>
      <p:sp>
        <p:nvSpPr>
          <p:cNvPr id="9221" name="Text Box 5"/>
          <p:cNvSpPr txBox="1">
            <a:spLocks noChangeArrowheads="1"/>
          </p:cNvSpPr>
          <p:nvPr/>
        </p:nvSpPr>
        <p:spPr bwMode="auto">
          <a:xfrm>
            <a:off x="428625" y="4087813"/>
            <a:ext cx="8001000" cy="1373187"/>
          </a:xfrm>
          <a:prstGeom prst="rect">
            <a:avLst/>
          </a:prstGeom>
          <a:noFill/>
          <a:ln w="9525">
            <a:noFill/>
            <a:round/>
            <a:headEnd/>
            <a:tailEnd/>
          </a:ln>
          <a:effectLst/>
        </p:spPr>
        <p:txBody>
          <a:bodyPr lIns="90000" tIns="46800" rIns="90000" bIns="46800">
            <a:spAutoFit/>
          </a:bodyPr>
          <a:lstStyle/>
          <a:p>
            <a:pPr>
              <a:spcBef>
                <a:spcPts val="7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a:solidFill>
                  <a:srgbClr val="000000"/>
                </a:solidFill>
              </a:rPr>
              <a:t>A new form of Web content that is meaningful to computers and will unleash a revolution of new possibilities…</a:t>
            </a:r>
          </a:p>
        </p:txBody>
      </p:sp>
      <p:sp>
        <p:nvSpPr>
          <p:cNvPr id="9222" name="Text Box 6"/>
          <p:cNvSpPr txBox="1">
            <a:spLocks noChangeArrowheads="1"/>
          </p:cNvSpPr>
          <p:nvPr/>
        </p:nvSpPr>
        <p:spPr bwMode="auto">
          <a:xfrm>
            <a:off x="3505200" y="1600200"/>
            <a:ext cx="5257800" cy="1758950"/>
          </a:xfrm>
          <a:prstGeom prst="rect">
            <a:avLst/>
          </a:prstGeom>
          <a:noFill/>
          <a:ln w="9525">
            <a:noFill/>
            <a:round/>
            <a:headEnd/>
            <a:tailEnd/>
          </a:ln>
          <a:effectLst/>
        </p:spPr>
        <p:txBody>
          <a:bodyPr lIns="90000" tIns="46800" rIns="90000" bIns="46800">
            <a:spAutoFit/>
          </a:bodyPr>
          <a:lstStyle/>
          <a:p>
            <a:pPr>
              <a:spcBef>
                <a:spcPts val="800"/>
              </a:spcBef>
              <a:buClr>
                <a:srgbClr val="3333CC"/>
              </a:buClr>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a:solidFill>
                  <a:srgbClr val="000000"/>
                </a:solidFill>
              </a:rPr>
              <a:t> HTML for presentation</a:t>
            </a:r>
          </a:p>
          <a:p>
            <a:pPr>
              <a:spcBef>
                <a:spcPts val="800"/>
              </a:spcBef>
              <a:buClr>
                <a:srgbClr val="3333CC"/>
              </a:buClr>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a:solidFill>
                  <a:srgbClr val="000000"/>
                </a:solidFill>
              </a:rPr>
              <a:t> XML for data</a:t>
            </a:r>
          </a:p>
          <a:p>
            <a:pPr>
              <a:spcBef>
                <a:spcPts val="800"/>
              </a:spcBef>
              <a:buClr>
                <a:srgbClr val="3333CC"/>
              </a:buClr>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a:solidFill>
                  <a:srgbClr val="000000"/>
                </a:solidFill>
              </a:rPr>
              <a:t> RDF for meaning</a:t>
            </a:r>
          </a:p>
        </p:txBody>
      </p:sp>
      <p:grpSp>
        <p:nvGrpSpPr>
          <p:cNvPr id="9223" name="Group 7"/>
          <p:cNvGrpSpPr>
            <a:grpSpLocks/>
          </p:cNvGrpSpPr>
          <p:nvPr/>
        </p:nvGrpSpPr>
        <p:grpSpPr bwMode="auto">
          <a:xfrm>
            <a:off x="5497513" y="2819400"/>
            <a:ext cx="2495550" cy="1055688"/>
            <a:chOff x="3463" y="1776"/>
            <a:chExt cx="1572" cy="665"/>
          </a:xfrm>
        </p:grpSpPr>
        <p:sp>
          <p:nvSpPr>
            <p:cNvPr id="9224" name="Line 8"/>
            <p:cNvSpPr>
              <a:spLocks noChangeShapeType="1"/>
            </p:cNvSpPr>
            <p:nvPr/>
          </p:nvSpPr>
          <p:spPr bwMode="auto">
            <a:xfrm flipV="1">
              <a:off x="3648" y="1775"/>
              <a:ext cx="1056" cy="386"/>
            </a:xfrm>
            <a:prstGeom prst="line">
              <a:avLst/>
            </a:prstGeom>
            <a:noFill/>
            <a:ln w="38160">
              <a:solidFill>
                <a:srgbClr val="3333CC"/>
              </a:solidFill>
              <a:miter lim="800000"/>
              <a:headEnd/>
              <a:tailEnd/>
            </a:ln>
            <a:effectLst/>
          </p:spPr>
          <p:txBody>
            <a:bodyPr/>
            <a:lstStyle/>
            <a:p>
              <a:endParaRPr lang="en-GB"/>
            </a:p>
          </p:txBody>
        </p:sp>
        <p:sp>
          <p:nvSpPr>
            <p:cNvPr id="9225" name="Text Box 9"/>
            <p:cNvSpPr txBox="1">
              <a:spLocks noChangeArrowheads="1"/>
            </p:cNvSpPr>
            <p:nvPr/>
          </p:nvSpPr>
          <p:spPr bwMode="auto">
            <a:xfrm>
              <a:off x="3463" y="2075"/>
              <a:ext cx="1573" cy="366"/>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solidFill>
                    <a:srgbClr val="3333CC"/>
                  </a:solidFill>
                </a:rPr>
                <a:t>Description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nodeType="clickEffect">
                                  <p:stCondLst>
                                    <p:cond delay="0"/>
                                  </p:stCondLst>
                                  <p:childTnLst>
                                    <p:set>
                                      <p:cBhvr additive="repl">
                                        <p:cTn id="6" dur="1" fill="hold">
                                          <p:stCondLst>
                                            <p:cond delay="0"/>
                                          </p:stCondLst>
                                        </p:cTn>
                                        <p:tgtEl>
                                          <p:spTgt spid="9222"/>
                                        </p:tgtEl>
                                        <p:attrNameLst>
                                          <p:attrName>style.visibility</p:attrName>
                                        </p:attrNameLst>
                                      </p:cBhvr>
                                      <p:to>
                                        <p:strVal val="visible"/>
                                      </p:to>
                                    </p:set>
                                    <p:animEffect transition="in" filter="dissolve">
                                      <p:cBhvr additive="repl">
                                        <p:cTn id="7" dur="500"/>
                                        <p:tgtEl>
                                          <p:spTgt spid="92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additive="repl">
                                        <p:cTn id="11" dur="1" fill="hold">
                                          <p:stCondLst>
                                            <p:cond delay="0"/>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0242"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grpSp>
        <p:nvGrpSpPr>
          <p:cNvPr id="10243" name="Group 3"/>
          <p:cNvGrpSpPr>
            <a:grpSpLocks/>
          </p:cNvGrpSpPr>
          <p:nvPr/>
        </p:nvGrpSpPr>
        <p:grpSpPr bwMode="auto">
          <a:xfrm>
            <a:off x="1246188" y="1122363"/>
            <a:ext cx="7429500" cy="642937"/>
            <a:chOff x="785" y="707"/>
            <a:chExt cx="4680" cy="405"/>
          </a:xfrm>
        </p:grpSpPr>
        <p:sp>
          <p:nvSpPr>
            <p:cNvPr id="10244" name="Rectangle 4"/>
            <p:cNvSpPr>
              <a:spLocks noChangeArrowheads="1"/>
            </p:cNvSpPr>
            <p:nvPr/>
          </p:nvSpPr>
          <p:spPr bwMode="auto">
            <a:xfrm>
              <a:off x="785" y="707"/>
              <a:ext cx="1124" cy="406"/>
            </a:xfrm>
            <a:prstGeom prst="rect">
              <a:avLst/>
            </a:prstGeom>
            <a:solidFill>
              <a:srgbClr val="FFFFFF"/>
            </a:solidFill>
            <a:ln w="9525">
              <a:noFill/>
              <a:round/>
              <a:headEnd/>
              <a:tailEnd/>
            </a:ln>
            <a:effectLst/>
          </p:spPr>
          <p:txBody>
            <a:bodyPr wrap="none" anchor="ctr"/>
            <a:lstStyle/>
            <a:p>
              <a:endParaRPr lang="en-GB"/>
            </a:p>
          </p:txBody>
        </p:sp>
        <p:sp>
          <p:nvSpPr>
            <p:cNvPr id="10245" name="Rectangle 5"/>
            <p:cNvSpPr>
              <a:spLocks noChangeArrowheads="1"/>
            </p:cNvSpPr>
            <p:nvPr/>
          </p:nvSpPr>
          <p:spPr bwMode="auto">
            <a:xfrm>
              <a:off x="4342" y="707"/>
              <a:ext cx="1124" cy="406"/>
            </a:xfrm>
            <a:prstGeom prst="rect">
              <a:avLst/>
            </a:prstGeom>
            <a:solidFill>
              <a:srgbClr val="FFFFFF"/>
            </a:solidFill>
            <a:ln w="9525">
              <a:noFill/>
              <a:round/>
              <a:headEnd/>
              <a:tailEnd/>
            </a:ln>
            <a:effectLst/>
          </p:spPr>
          <p:txBody>
            <a:bodyPr wrap="none" anchor="ctr"/>
            <a:lstStyle/>
            <a:p>
              <a:endParaRPr lang="en-GB"/>
            </a:p>
          </p:txBody>
        </p:sp>
      </p:grpSp>
      <p:sp>
        <p:nvSpPr>
          <p:cNvPr id="10246" name="Text Box 6"/>
          <p:cNvSpPr txBox="1">
            <a:spLocks noChangeArrowheads="1"/>
          </p:cNvSpPr>
          <p:nvPr/>
        </p:nvSpPr>
        <p:spPr bwMode="auto">
          <a:xfrm>
            <a:off x="609600" y="4724400"/>
            <a:ext cx="8305800" cy="1219200"/>
          </a:xfrm>
          <a:prstGeom prst="rect">
            <a:avLst/>
          </a:prstGeom>
          <a:noFill/>
          <a:ln w="9525">
            <a:noFill/>
            <a:round/>
            <a:headEnd/>
            <a:tailEnd/>
          </a:ln>
          <a:effectLst/>
        </p:spPr>
        <p:txBody>
          <a:bodyPr/>
          <a:lstStyle/>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Realising the complete “vision” is too hard for now (probably).</a:t>
            </a:r>
          </a:p>
        </p:txBody>
      </p:sp>
      <p:pic>
        <p:nvPicPr>
          <p:cNvPr id="10247" name="Picture 7"/>
          <p:cNvPicPr>
            <a:picLocks noChangeAspect="1" noChangeArrowheads="1"/>
          </p:cNvPicPr>
          <p:nvPr/>
        </p:nvPicPr>
        <p:blipFill>
          <a:blip r:embed="rId3"/>
          <a:srcRect/>
          <a:stretch>
            <a:fillRect/>
          </a:stretch>
        </p:blipFill>
        <p:spPr bwMode="auto">
          <a:xfrm>
            <a:off x="1219200" y="685800"/>
            <a:ext cx="6800850" cy="3738563"/>
          </a:xfrm>
          <a:prstGeom prst="rect">
            <a:avLst/>
          </a:prstGeom>
          <a:noFill/>
          <a:ln w="9525">
            <a:noFill/>
            <a:round/>
            <a:headEnd/>
            <a:tailEnd/>
          </a:ln>
          <a:effectLst/>
        </p:spPr>
      </p:pic>
      <p:sp>
        <p:nvSpPr>
          <p:cNvPr id="10248" name="Text Box 8"/>
          <p:cNvSpPr txBox="1">
            <a:spLocks noChangeArrowheads="1"/>
          </p:cNvSpPr>
          <p:nvPr/>
        </p:nvSpPr>
        <p:spPr bwMode="auto">
          <a:xfrm>
            <a:off x="1220788" y="0"/>
            <a:ext cx="6551612" cy="581025"/>
          </a:xfrm>
          <a:prstGeom prst="rect">
            <a:avLst/>
          </a:prstGeom>
          <a:noFill/>
          <a:ln w="9525">
            <a:noFill/>
            <a:round/>
            <a:headEnd/>
            <a:tailEnd/>
          </a:ln>
          <a:effectLst/>
        </p:spPr>
        <p:txBody>
          <a:bodyPr lIns="90000" tIns="46800" rIns="90000" bIns="46800">
            <a:spAutoFit/>
          </a:bodyPr>
          <a:lstStyle/>
          <a:p>
            <a:pPr>
              <a:spcBef>
                <a:spcPts val="2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a:solidFill>
                  <a:srgbClr val="000000"/>
                </a:solidFill>
              </a:rPr>
              <a:t>Scientific American, May 2001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02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1266"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11267" name="Text Box 3"/>
          <p:cNvSpPr txBox="1">
            <a:spLocks noChangeArrowheads="1"/>
          </p:cNvSpPr>
          <p:nvPr/>
        </p:nvSpPr>
        <p:spPr bwMode="auto">
          <a:xfrm>
            <a:off x="0" y="-290513"/>
            <a:ext cx="8991600" cy="1189038"/>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Where we are today: the </a:t>
            </a:r>
            <a:r>
              <a:rPr lang="en-GB" sz="3600" i="1">
                <a:solidFill>
                  <a:srgbClr val="D60093"/>
                </a:solidFill>
              </a:rPr>
              <a:t>Syntactic</a:t>
            </a:r>
            <a:r>
              <a:rPr lang="en-GB" sz="3600">
                <a:solidFill>
                  <a:srgbClr val="000000"/>
                </a:solidFill>
              </a:rPr>
              <a:t> Web</a:t>
            </a:r>
          </a:p>
        </p:txBody>
      </p:sp>
      <p:sp>
        <p:nvSpPr>
          <p:cNvPr id="11268" name="Text Box 4"/>
          <p:cNvSpPr txBox="1">
            <a:spLocks noChangeArrowheads="1"/>
          </p:cNvSpPr>
          <p:nvPr/>
        </p:nvSpPr>
        <p:spPr bwMode="auto">
          <a:xfrm>
            <a:off x="6473825" y="5467350"/>
            <a:ext cx="2300288" cy="33655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3333CC"/>
                </a:solidFill>
              </a:rPr>
              <a:t>[Hendler &amp; Miller 02]</a:t>
            </a:r>
          </a:p>
        </p:txBody>
      </p:sp>
      <p:pic>
        <p:nvPicPr>
          <p:cNvPr id="11269" name="Picture 5"/>
          <p:cNvPicPr>
            <a:picLocks noChangeAspect="1" noChangeArrowheads="1"/>
          </p:cNvPicPr>
          <p:nvPr/>
        </p:nvPicPr>
        <p:blipFill>
          <a:blip r:embed="rId3"/>
          <a:srcRect/>
          <a:stretch>
            <a:fillRect/>
          </a:stretch>
        </p:blipFill>
        <p:spPr bwMode="auto">
          <a:xfrm>
            <a:off x="4572000" y="1620838"/>
            <a:ext cx="3910013" cy="3544887"/>
          </a:xfrm>
          <a:prstGeom prst="rect">
            <a:avLst/>
          </a:prstGeom>
          <a:noFill/>
          <a:ln w="9525">
            <a:noFill/>
            <a:round/>
            <a:headEnd/>
            <a:tailEnd/>
          </a:ln>
          <a:effectLst/>
        </p:spPr>
      </p:pic>
      <p:grpSp>
        <p:nvGrpSpPr>
          <p:cNvPr id="11270" name="Group 6"/>
          <p:cNvGrpSpPr>
            <a:grpSpLocks/>
          </p:cNvGrpSpPr>
          <p:nvPr/>
        </p:nvGrpSpPr>
        <p:grpSpPr bwMode="auto">
          <a:xfrm>
            <a:off x="76200" y="990600"/>
            <a:ext cx="4570413" cy="5178425"/>
            <a:chOff x="48" y="624"/>
            <a:chExt cx="2879" cy="3262"/>
          </a:xfrm>
        </p:grpSpPr>
        <p:pic>
          <p:nvPicPr>
            <p:cNvPr id="11271" name="Picture 7"/>
            <p:cNvPicPr>
              <a:picLocks noChangeAspect="1" noChangeArrowheads="1"/>
            </p:cNvPicPr>
            <p:nvPr/>
          </p:nvPicPr>
          <p:blipFill>
            <a:blip r:embed="rId4"/>
            <a:srcRect t="13577" b="8641"/>
            <a:stretch>
              <a:fillRect/>
            </a:stretch>
          </p:blipFill>
          <p:spPr bwMode="auto">
            <a:xfrm>
              <a:off x="48" y="624"/>
              <a:ext cx="2188" cy="1423"/>
            </a:xfrm>
            <a:prstGeom prst="rect">
              <a:avLst/>
            </a:prstGeom>
            <a:noFill/>
            <a:ln w="9525">
              <a:noFill/>
              <a:round/>
              <a:headEnd/>
              <a:tailEnd/>
            </a:ln>
            <a:effectLst/>
          </p:spPr>
        </p:pic>
        <p:pic>
          <p:nvPicPr>
            <p:cNvPr id="11272" name="Picture 8"/>
            <p:cNvPicPr>
              <a:picLocks noChangeAspect="1" noChangeArrowheads="1"/>
            </p:cNvPicPr>
            <p:nvPr/>
          </p:nvPicPr>
          <p:blipFill>
            <a:blip r:embed="rId5"/>
            <a:srcRect/>
            <a:stretch>
              <a:fillRect/>
            </a:stretch>
          </p:blipFill>
          <p:spPr bwMode="auto">
            <a:xfrm>
              <a:off x="794" y="2481"/>
              <a:ext cx="2134" cy="1407"/>
            </a:xfrm>
            <a:prstGeom prst="rect">
              <a:avLst/>
            </a:prstGeom>
            <a:noFill/>
            <a:ln w="9525">
              <a:noFill/>
              <a:round/>
              <a:headEnd/>
              <a:tailEnd/>
            </a:ln>
            <a:effectLst/>
          </p:spPr>
        </p:pic>
        <p:sp>
          <p:nvSpPr>
            <p:cNvPr id="11273" name="Line 9"/>
            <p:cNvSpPr>
              <a:spLocks noChangeShapeType="1"/>
            </p:cNvSpPr>
            <p:nvPr/>
          </p:nvSpPr>
          <p:spPr bwMode="auto">
            <a:xfrm>
              <a:off x="564" y="1918"/>
              <a:ext cx="459" cy="563"/>
            </a:xfrm>
            <a:prstGeom prst="line">
              <a:avLst/>
            </a:prstGeom>
            <a:noFill/>
            <a:ln w="9360">
              <a:solidFill>
                <a:srgbClr val="000000"/>
              </a:solidFill>
              <a:miter lim="800000"/>
              <a:headEnd/>
              <a:tailEnd type="triangle" w="med" len="med"/>
            </a:ln>
            <a:effectLst/>
          </p:spPr>
          <p:txBody>
            <a:bodyPr/>
            <a:lstStyle/>
            <a:p>
              <a:endParaRPr lang="en-GB"/>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1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1269"/>
                                        </p:tgtEl>
                                        <p:attrNameLst>
                                          <p:attrName>style.visibility</p:attrName>
                                        </p:attrNameLst>
                                      </p:cBhvr>
                                      <p:to>
                                        <p:strVal val="visible"/>
                                      </p:to>
                                    </p:set>
                                  </p:childTnLst>
                                </p:cTn>
                              </p:par>
                            </p:childTnLst>
                          </p:cTn>
                        </p:par>
                        <p:par>
                          <p:cTn id="11" fill="hold">
                            <p:stCondLst>
                              <p:cond delay="0"/>
                            </p:stCondLst>
                            <p:childTnLst>
                              <p:par>
                                <p:cTn id="12" presetID="1" presetClass="entr" fill="hold" nodeType="afterEffect">
                                  <p:stCondLst>
                                    <p:cond delay="0"/>
                                  </p:stCondLst>
                                  <p:childTnLst>
                                    <p:set>
                                      <p:cBhvr additive="repl">
                                        <p:cTn id="13"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2290"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12291" name="Text Box 3"/>
          <p:cNvSpPr txBox="1">
            <a:spLocks noChangeArrowheads="1"/>
          </p:cNvSpPr>
          <p:nvPr/>
        </p:nvSpPr>
        <p:spPr bwMode="auto">
          <a:xfrm>
            <a:off x="2286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The Syntactic Web is…</a:t>
            </a:r>
          </a:p>
        </p:txBody>
      </p:sp>
      <p:sp>
        <p:nvSpPr>
          <p:cNvPr id="12292" name="Text Box 4"/>
          <p:cNvSpPr txBox="1">
            <a:spLocks noChangeArrowheads="1"/>
          </p:cNvSpPr>
          <p:nvPr/>
        </p:nvSpPr>
        <p:spPr bwMode="auto">
          <a:xfrm>
            <a:off x="609600" y="990600"/>
            <a:ext cx="8305800" cy="4800600"/>
          </a:xfrm>
          <a:prstGeom prst="rect">
            <a:avLst/>
          </a:prstGeom>
          <a:noFill/>
          <a:ln w="9525">
            <a:noFill/>
            <a:round/>
            <a:headEnd/>
            <a:tailEnd/>
          </a:ln>
          <a:effectLst/>
        </p:spPr>
        <p:txBody>
          <a:bodyPr/>
          <a:lstStyle/>
          <a:p>
            <a:pPr marL="341313" indent="-341313">
              <a:lnSpc>
                <a:spcPct val="90000"/>
              </a:lnSpc>
              <a:spcBef>
                <a:spcPts val="600"/>
              </a:spcBef>
              <a:buClr>
                <a:srgbClr val="3333FF"/>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3333FF"/>
                </a:solidFill>
              </a:rPr>
              <a:t>A place where computers do the </a:t>
            </a:r>
            <a:r>
              <a:rPr lang="en-GB" dirty="0">
                <a:solidFill>
                  <a:srgbClr val="D60093"/>
                </a:solidFill>
              </a:rPr>
              <a:t>presentation</a:t>
            </a:r>
            <a:r>
              <a:rPr lang="en-GB" dirty="0">
                <a:solidFill>
                  <a:srgbClr val="3333FF"/>
                </a:solidFill>
              </a:rPr>
              <a:t> (easy) and people do the </a:t>
            </a:r>
            <a:r>
              <a:rPr lang="en-GB" dirty="0">
                <a:solidFill>
                  <a:srgbClr val="00CC99"/>
                </a:solidFill>
              </a:rPr>
              <a:t>linking and interpreting</a:t>
            </a:r>
            <a:r>
              <a:rPr lang="en-GB" dirty="0">
                <a:solidFill>
                  <a:srgbClr val="3333FF"/>
                </a:solidFill>
              </a:rPr>
              <a:t> (hard):</a:t>
            </a:r>
          </a:p>
          <a:p>
            <a:pPr marL="741363" lvl="1" indent="-284163">
              <a:lnSpc>
                <a:spcPct val="90000"/>
              </a:lnSpc>
              <a:spcBef>
                <a:spcPts val="500"/>
              </a:spcBef>
              <a:buClr>
                <a:srgbClr val="3333FF"/>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3333FF"/>
                </a:solidFill>
              </a:rPr>
              <a:t> </a:t>
            </a:r>
            <a:r>
              <a:rPr lang="en-GB" sz="2000" dirty="0">
                <a:solidFill>
                  <a:srgbClr val="FF3300"/>
                </a:solidFill>
              </a:rPr>
              <a:t>A hypermedia, a digital library:</a:t>
            </a:r>
          </a:p>
          <a:p>
            <a:pPr marL="1141413" lvl="2" indent="-227013">
              <a:lnSpc>
                <a:spcPct val="90000"/>
              </a:lnSpc>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a:solidFill>
                  <a:srgbClr val="000000"/>
                </a:solidFill>
              </a:rPr>
              <a:t>A library of documents called (web pages) interconnected by a hypermedia of links.</a:t>
            </a:r>
          </a:p>
          <a:p>
            <a:pPr marL="741363" lvl="1" indent="-284163">
              <a:lnSpc>
                <a:spcPct val="90000"/>
              </a:lnSpc>
              <a:spcBef>
                <a:spcPts val="500"/>
              </a:spcBef>
              <a:buClr>
                <a:srgbClr val="FF3300"/>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FF3300"/>
                </a:solidFill>
              </a:rPr>
              <a:t>A database, an application platform:</a:t>
            </a:r>
          </a:p>
          <a:p>
            <a:pPr marL="1141413" lvl="2" indent="-227013">
              <a:lnSpc>
                <a:spcPct val="90000"/>
              </a:lnSpc>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a:solidFill>
                  <a:srgbClr val="000000"/>
                </a:solidFill>
              </a:rPr>
              <a:t>A common portal to applications accessible through web pages, and presenting their results as web pages.</a:t>
            </a:r>
          </a:p>
          <a:p>
            <a:pPr marL="741363" lvl="1" indent="-284163">
              <a:lnSpc>
                <a:spcPct val="90000"/>
              </a:lnSpc>
              <a:spcBef>
                <a:spcPts val="500"/>
              </a:spcBef>
              <a:buClr>
                <a:srgbClr val="FF3300"/>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FF3300"/>
                </a:solidFill>
              </a:rPr>
              <a:t>A platform for multimedia:</a:t>
            </a:r>
          </a:p>
          <a:p>
            <a:pPr marL="1141413" lvl="2" indent="-227013">
              <a:lnSpc>
                <a:spcPct val="90000"/>
              </a:lnSpc>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a:solidFill>
                  <a:srgbClr val="000000"/>
                </a:solidFill>
              </a:rPr>
              <a:t>BBC Radio 4 anywhere in the world!</a:t>
            </a:r>
          </a:p>
          <a:p>
            <a:pPr marL="741363" lvl="1" indent="-284163">
              <a:lnSpc>
                <a:spcPct val="90000"/>
              </a:lnSpc>
              <a:spcBef>
                <a:spcPts val="500"/>
              </a:spcBef>
              <a:buClr>
                <a:srgbClr val="FF3300"/>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FF3300"/>
                </a:solidFill>
              </a:rPr>
              <a:t>A naming scheme:</a:t>
            </a:r>
          </a:p>
          <a:p>
            <a:pPr marL="1141413" lvl="2" indent="-227013">
              <a:lnSpc>
                <a:spcPct val="90000"/>
              </a:lnSpc>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a:solidFill>
                  <a:srgbClr val="000000"/>
                </a:solidFill>
              </a:rPr>
              <a:t>Unique identity for those documents.</a:t>
            </a:r>
          </a:p>
          <a:p>
            <a:pPr marL="341313" indent="-341313">
              <a:lnSpc>
                <a:spcPct val="90000"/>
              </a:lnSpc>
              <a:spcBef>
                <a:spcPts val="600"/>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3333FF"/>
                </a:solidFill>
              </a:rPr>
              <a:t>Why not get computers to do more of the hard work?</a:t>
            </a:r>
          </a:p>
        </p:txBody>
      </p:sp>
      <p:sp>
        <p:nvSpPr>
          <p:cNvPr id="12293" name="Text Box 5"/>
          <p:cNvSpPr txBox="1">
            <a:spLocks noChangeArrowheads="1"/>
          </p:cNvSpPr>
          <p:nvPr/>
        </p:nvSpPr>
        <p:spPr bwMode="auto">
          <a:xfrm>
            <a:off x="7488238" y="6092825"/>
            <a:ext cx="1252537" cy="33655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808080"/>
                </a:solidFill>
              </a:rPr>
              <a:t>[Goble 03]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2292">
                                            <p:txEl>
                                              <p:pRg st="0" end="0"/>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12292">
                                            <p:txEl>
                                              <p:pRg st="1" end="1"/>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12292">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12292">
                                            <p:txEl>
                                              <p:pRg st="3" end="3"/>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12292">
                                            <p:txEl>
                                              <p:pRg st="4" end="4"/>
                                            </p:txEl>
                                          </p:spTgt>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12292">
                                            <p:txEl>
                                              <p:pRg st="5" end="5"/>
                                            </p:txEl>
                                          </p:spTgt>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12292">
                                            <p:txEl>
                                              <p:pRg st="6" end="6"/>
                                            </p:txEl>
                                          </p:spTgt>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12292">
                                            <p:txEl>
                                              <p:pRg st="7" end="7"/>
                                            </p:txEl>
                                          </p:spTgt>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1229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1229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3314"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13315" name="Text Box 3"/>
          <p:cNvSpPr txBox="1">
            <a:spLocks noChangeArrowheads="1"/>
          </p:cNvSpPr>
          <p:nvPr/>
        </p:nvSpPr>
        <p:spPr bwMode="auto">
          <a:xfrm>
            <a:off x="304800" y="-212725"/>
            <a:ext cx="8305800" cy="1189038"/>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Hard Work using the </a:t>
            </a:r>
            <a:r>
              <a:rPr lang="en-GB" sz="3600" i="1">
                <a:solidFill>
                  <a:srgbClr val="000000"/>
                </a:solidFill>
              </a:rPr>
              <a:t>Syntactic</a:t>
            </a:r>
            <a:r>
              <a:rPr lang="en-GB" sz="3600">
                <a:solidFill>
                  <a:srgbClr val="000000"/>
                </a:solidFill>
              </a:rPr>
              <a:t> Web…</a:t>
            </a:r>
          </a:p>
        </p:txBody>
      </p:sp>
      <p:sp>
        <p:nvSpPr>
          <p:cNvPr id="13316" name="Text Box 4"/>
          <p:cNvSpPr txBox="1">
            <a:spLocks noChangeArrowheads="1"/>
          </p:cNvSpPr>
          <p:nvPr/>
        </p:nvSpPr>
        <p:spPr bwMode="auto">
          <a:xfrm>
            <a:off x="5105400" y="3200400"/>
            <a:ext cx="3429000" cy="1017844"/>
          </a:xfrm>
          <a:prstGeom prst="rect">
            <a:avLst/>
          </a:prstGeom>
          <a:noFill/>
          <a:ln w="9525">
            <a:noFill/>
            <a:round/>
            <a:headEnd/>
            <a:tailEnd/>
          </a:ln>
          <a:effectLst/>
        </p:spPr>
        <p:txBody>
          <a:bodyPr lIns="90000" tIns="46800" rIns="90000" bIns="46800">
            <a:spAutoFit/>
          </a:bodyPr>
          <a:lstStyle/>
          <a:p>
            <a:pPr>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000000"/>
                </a:solidFill>
              </a:rPr>
              <a:t>Find images of </a:t>
            </a:r>
            <a:r>
              <a:rPr lang="en-GB" sz="2000" dirty="0" smtClean="0">
                <a:solidFill>
                  <a:srgbClr val="000000"/>
                </a:solidFill>
              </a:rPr>
              <a:t>Prof Mark Baker (Reading University, UK) </a:t>
            </a:r>
            <a:endParaRPr lang="en-GB" sz="2000" dirty="0">
              <a:solidFill>
                <a:srgbClr val="000000"/>
              </a:solidFill>
            </a:endParaRPr>
          </a:p>
        </p:txBody>
      </p:sp>
      <p:sp>
        <p:nvSpPr>
          <p:cNvPr id="13317" name="Text Box 5"/>
          <p:cNvSpPr txBox="1">
            <a:spLocks noChangeArrowheads="1"/>
          </p:cNvSpPr>
          <p:nvPr/>
        </p:nvSpPr>
        <p:spPr bwMode="auto">
          <a:xfrm>
            <a:off x="611188" y="4191000"/>
            <a:ext cx="3960812" cy="398463"/>
          </a:xfrm>
          <a:prstGeom prst="rect">
            <a:avLst/>
          </a:prstGeom>
          <a:noFill/>
          <a:ln w="9525">
            <a:noFill/>
            <a:round/>
            <a:headEnd/>
            <a:tailEnd/>
          </a:ln>
          <a:effectLst/>
        </p:spPr>
        <p:txBody>
          <a:bodyPr lIns="90000" tIns="46800" rIns="90000" bIns="46800">
            <a:spAutoFit/>
          </a:bodyPr>
          <a:lstStyle/>
          <a:p>
            <a:pPr>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000000"/>
                </a:solidFill>
              </a:rPr>
              <a:t>Find images of Ian Foster</a:t>
            </a:r>
          </a:p>
        </p:txBody>
      </p:sp>
      <p:pic>
        <p:nvPicPr>
          <p:cNvPr id="13318" name="Picture 6"/>
          <p:cNvPicPr>
            <a:picLocks noChangeAspect="1" noChangeArrowheads="1"/>
          </p:cNvPicPr>
          <p:nvPr/>
        </p:nvPicPr>
        <p:blipFill>
          <a:blip r:embed="rId3" cstate="print"/>
          <a:srcRect/>
          <a:stretch>
            <a:fillRect/>
          </a:stretch>
        </p:blipFill>
        <p:spPr bwMode="auto">
          <a:xfrm>
            <a:off x="5410200" y="1066800"/>
            <a:ext cx="2798763" cy="1747838"/>
          </a:xfrm>
          <a:prstGeom prst="rect">
            <a:avLst/>
          </a:prstGeom>
          <a:noFill/>
          <a:ln w="9525">
            <a:noFill/>
            <a:round/>
            <a:headEnd/>
            <a:tailEnd/>
          </a:ln>
          <a:effectLst/>
        </p:spPr>
      </p:pic>
      <p:pic>
        <p:nvPicPr>
          <p:cNvPr id="13319" name="Picture 7"/>
          <p:cNvPicPr>
            <a:picLocks noChangeAspect="1" noChangeArrowheads="1"/>
          </p:cNvPicPr>
          <p:nvPr/>
        </p:nvPicPr>
        <p:blipFill>
          <a:blip r:embed="rId4"/>
          <a:srcRect/>
          <a:stretch>
            <a:fillRect/>
          </a:stretch>
        </p:blipFill>
        <p:spPr bwMode="auto">
          <a:xfrm>
            <a:off x="228600" y="990600"/>
            <a:ext cx="4003675" cy="2517775"/>
          </a:xfrm>
          <a:prstGeom prst="rect">
            <a:avLst/>
          </a:prstGeom>
          <a:noFill/>
          <a:ln w="9525">
            <a:noFill/>
            <a:round/>
            <a:headEnd/>
            <a:tailEnd/>
          </a:ln>
          <a:effectLst/>
        </p:spPr>
      </p:pic>
      <p:pic>
        <p:nvPicPr>
          <p:cNvPr id="13320" name="Picture 8"/>
          <p:cNvPicPr>
            <a:picLocks noChangeAspect="1" noChangeArrowheads="1"/>
          </p:cNvPicPr>
          <p:nvPr/>
        </p:nvPicPr>
        <p:blipFill>
          <a:blip r:embed="rId5"/>
          <a:srcRect/>
          <a:stretch>
            <a:fillRect/>
          </a:stretch>
        </p:blipFill>
        <p:spPr bwMode="auto">
          <a:xfrm>
            <a:off x="4114800" y="3995738"/>
            <a:ext cx="1601788" cy="2252662"/>
          </a:xfrm>
          <a:prstGeom prst="rect">
            <a:avLst/>
          </a:prstGeom>
          <a:noFill/>
          <a:ln w="9525">
            <a:noFill/>
            <a:round/>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3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4338"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14339" name="Text Box 3"/>
          <p:cNvSpPr txBox="1">
            <a:spLocks noChangeArrowheads="1"/>
          </p:cNvSpPr>
          <p:nvPr/>
        </p:nvSpPr>
        <p:spPr bwMode="auto">
          <a:xfrm>
            <a:off x="152400" y="-212725"/>
            <a:ext cx="8991600" cy="1189038"/>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Impossible (?) using the Syntactic Web…</a:t>
            </a:r>
          </a:p>
        </p:txBody>
      </p:sp>
      <p:sp>
        <p:nvSpPr>
          <p:cNvPr id="14340" name="Text Box 4"/>
          <p:cNvSpPr txBox="1">
            <a:spLocks noChangeArrowheads="1"/>
          </p:cNvSpPr>
          <p:nvPr/>
        </p:nvSpPr>
        <p:spPr bwMode="auto">
          <a:xfrm>
            <a:off x="685800" y="1066800"/>
            <a:ext cx="8305800" cy="5105400"/>
          </a:xfrm>
          <a:prstGeom prst="rect">
            <a:avLst/>
          </a:prstGeom>
          <a:noFill/>
          <a:ln w="9525">
            <a:noFill/>
            <a:round/>
            <a:headEnd/>
            <a:tailEnd/>
          </a:ln>
          <a:effectLst/>
        </p:spPr>
        <p:txBody>
          <a:bodyPr/>
          <a:lstStyle/>
          <a:p>
            <a:pPr marL="341313" indent="-34131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Complex queries involving background knowledge:</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000000"/>
                </a:solidFill>
              </a:rPr>
              <a:t>Find information about “animals that use sonar but are not either bats or dolphins”…</a:t>
            </a:r>
          </a:p>
          <a:p>
            <a:pPr marL="341313" indent="-34131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Locating information in data repositories: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000000"/>
                </a:solidFill>
              </a:rPr>
              <a:t>Travel enquiries,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000000"/>
                </a:solidFill>
              </a:rPr>
              <a:t>Prices of goods and services,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000000"/>
                </a:solidFill>
              </a:rPr>
              <a:t>Results of human genome experiments.</a:t>
            </a:r>
          </a:p>
          <a:p>
            <a:pPr marL="341313" indent="-34131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Finding and using “Web Services”: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err="1">
                <a:solidFill>
                  <a:srgbClr val="000000"/>
                </a:solidFill>
              </a:rPr>
              <a:t>Visualise</a:t>
            </a:r>
            <a:r>
              <a:rPr lang="en-US" sz="2000" dirty="0">
                <a:solidFill>
                  <a:srgbClr val="000000"/>
                </a:solidFill>
              </a:rPr>
              <a:t> surface interactions between two proteins.</a:t>
            </a:r>
          </a:p>
          <a:p>
            <a:pPr marL="341313" indent="-34131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Delegating complex tasks to web “agents”: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000000"/>
                </a:solidFill>
              </a:rPr>
              <a:t>Book me a holiday next weekend somewhere warm, not too far away, and where they speak French or English.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340">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434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1434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14340">
                                            <p:txEl>
                                              <p:pRg st="6" end="6"/>
                                            </p:txEl>
                                          </p:spTgt>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1434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additive="repl">
                                        <p:cTn id="28" dur="1" fill="hold">
                                          <p:stCondLst>
                                            <p:cond delay="0"/>
                                          </p:stCondLst>
                                        </p:cTn>
                                        <p:tgtEl>
                                          <p:spTgt spid="14340">
                                            <p:txEl>
                                              <p:pRg st="8" end="8"/>
                                            </p:txEl>
                                          </p:spTgt>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1434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5362"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15363" name="Text Box 3"/>
          <p:cNvSpPr txBox="1">
            <a:spLocks noChangeArrowheads="1"/>
          </p:cNvSpPr>
          <p:nvPr/>
        </p:nvSpPr>
        <p:spPr bwMode="auto">
          <a:xfrm>
            <a:off x="381000" y="23813"/>
            <a:ext cx="8305800" cy="639762"/>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What is the Problem?</a:t>
            </a:r>
          </a:p>
        </p:txBody>
      </p:sp>
      <p:sp>
        <p:nvSpPr>
          <p:cNvPr id="15364" name="Rectangle 4"/>
          <p:cNvSpPr>
            <a:spLocks noChangeArrowheads="1"/>
          </p:cNvSpPr>
          <p:nvPr/>
        </p:nvSpPr>
        <p:spPr bwMode="auto">
          <a:xfrm>
            <a:off x="457200" y="762000"/>
            <a:ext cx="5868988" cy="647700"/>
          </a:xfrm>
          <a:prstGeom prst="rect">
            <a:avLst/>
          </a:prstGeom>
          <a:noFill/>
          <a:ln w="9525">
            <a:noFill/>
            <a:round/>
            <a:headEnd/>
            <a:tailEnd/>
          </a:ln>
          <a:effectLst/>
        </p:spPr>
        <p:txBody>
          <a:bodyPr lIns="90000" tIns="46800" rIns="90000" bIns="46800"/>
          <a:lstStyle/>
          <a:p>
            <a:pPr marL="341313" indent="-341313">
              <a:spcBef>
                <a:spcPts val="700"/>
              </a:spcBef>
              <a:buFont typeface="Comic Sans MS"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800">
                <a:solidFill>
                  <a:srgbClr val="000000"/>
                </a:solidFill>
              </a:rPr>
              <a:t>Consider a typical web page:</a:t>
            </a:r>
          </a:p>
        </p:txBody>
      </p:sp>
      <p:sp>
        <p:nvSpPr>
          <p:cNvPr id="15365" name="Rectangle 5"/>
          <p:cNvSpPr>
            <a:spLocks noChangeArrowheads="1"/>
          </p:cNvSpPr>
          <p:nvPr/>
        </p:nvSpPr>
        <p:spPr bwMode="auto">
          <a:xfrm>
            <a:off x="6324600" y="762000"/>
            <a:ext cx="2819400" cy="5181600"/>
          </a:xfrm>
          <a:prstGeom prst="rect">
            <a:avLst/>
          </a:prstGeom>
          <a:noFill/>
          <a:ln w="9525">
            <a:noFill/>
            <a:round/>
            <a:headEnd/>
            <a:tailEnd/>
          </a:ln>
          <a:effectLst/>
        </p:spPr>
        <p:txBody>
          <a:bodyPr lIns="90000" tIns="46800" rIns="90000" bIns="46800"/>
          <a:lstStyle/>
          <a:p>
            <a:pPr marL="341313" indent="-341313">
              <a:spcBef>
                <a:spcPts val="600"/>
              </a:spcBef>
              <a:buFont typeface="Comic Sans MS"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a:solidFill>
                  <a:srgbClr val="000000"/>
                </a:solidFill>
              </a:rPr>
              <a:t>Markup consists of: </a:t>
            </a:r>
          </a:p>
          <a:p>
            <a:pPr marL="741363" lvl="1" indent="-284163">
              <a:spcBef>
                <a:spcPts val="500"/>
              </a:spcBef>
              <a:buFont typeface="Comic Sans MS"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000">
                <a:solidFill>
                  <a:srgbClr val="000000"/>
                </a:solidFill>
              </a:rPr>
              <a:t>Rendering information (e.g., font size and colour),</a:t>
            </a:r>
          </a:p>
          <a:p>
            <a:pPr marL="741363" lvl="1" indent="-284163">
              <a:spcBef>
                <a:spcPts val="500"/>
              </a:spcBef>
              <a:buFont typeface="Comic Sans MS"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000">
                <a:solidFill>
                  <a:srgbClr val="000000"/>
                </a:solidFill>
              </a:rPr>
              <a:t>Hyper-links to related content.</a:t>
            </a:r>
          </a:p>
          <a:p>
            <a:pPr marL="341313" indent="-341313">
              <a:spcBef>
                <a:spcPts val="600"/>
              </a:spcBef>
              <a:buFont typeface="Comic Sans MS"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a:solidFill>
                  <a:srgbClr val="000000"/>
                </a:solidFill>
              </a:rPr>
              <a:t>Semantic content is accessible to humans but not (easily) to computers…</a:t>
            </a:r>
          </a:p>
        </p:txBody>
      </p:sp>
      <p:pic>
        <p:nvPicPr>
          <p:cNvPr id="15366" name="Picture 6"/>
          <p:cNvPicPr>
            <a:picLocks noChangeAspect="1" noChangeArrowheads="1"/>
          </p:cNvPicPr>
          <p:nvPr/>
        </p:nvPicPr>
        <p:blipFill>
          <a:blip r:embed="rId3"/>
          <a:srcRect/>
          <a:stretch>
            <a:fillRect/>
          </a:stretch>
        </p:blipFill>
        <p:spPr bwMode="auto">
          <a:xfrm>
            <a:off x="304800" y="1524000"/>
            <a:ext cx="6096000" cy="3822700"/>
          </a:xfrm>
          <a:prstGeom prst="rect">
            <a:avLst/>
          </a:prstGeom>
          <a:noFill/>
          <a:ln w="9525">
            <a:noFill/>
            <a:round/>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5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5365">
                                            <p:txEl>
                                              <p:pRg st="0" end="0"/>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15365">
                                            <p:txEl>
                                              <p:pRg st="1" end="1"/>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153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153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6386"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16387" name="Text Box 3"/>
          <p:cNvSpPr txBox="1">
            <a:spLocks noChangeArrowheads="1"/>
          </p:cNvSpPr>
          <p:nvPr/>
        </p:nvSpPr>
        <p:spPr bwMode="auto">
          <a:xfrm>
            <a:off x="609600" y="-1524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What information can we see…</a:t>
            </a:r>
          </a:p>
        </p:txBody>
      </p:sp>
      <p:sp>
        <p:nvSpPr>
          <p:cNvPr id="16388" name="Rectangle 4"/>
          <p:cNvSpPr>
            <a:spLocks noChangeArrowheads="1"/>
          </p:cNvSpPr>
          <p:nvPr/>
        </p:nvSpPr>
        <p:spPr bwMode="auto">
          <a:xfrm>
            <a:off x="755650" y="838200"/>
            <a:ext cx="7661275" cy="5181600"/>
          </a:xfrm>
          <a:prstGeom prst="rect">
            <a:avLst/>
          </a:prstGeom>
          <a:noFill/>
          <a:ln w="9525">
            <a:noFill/>
            <a:round/>
            <a:headEnd/>
            <a:tailEnd/>
          </a:ln>
          <a:effectLst/>
        </p:spPr>
        <p:txBody>
          <a:bodyPr lIns="90000" tIns="46800" rIns="90000" bIns="46800"/>
          <a:lstStyle/>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3333CC"/>
                </a:solidFill>
              </a:rPr>
              <a:t>WWW2002</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The eleventh international world wide web conference</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Sheraton waikiki hotel</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Honolulu, hawaii, USA</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7-11 may 2002</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1 location 5 days learn interact</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Registered participants coming from</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australia, canada, chile denmark, france, germany, ghana, hong kong, india, ireland, italy, japan, malta, new zealand, the netherlands, norway, singapore, switzerland, the united kingdom, the united states, vietnam, zaire</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Register now</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On the 7</a:t>
            </a:r>
            <a:r>
              <a:rPr lang="en-GB" sz="1800" baseline="30000">
                <a:solidFill>
                  <a:srgbClr val="000000"/>
                </a:solidFill>
              </a:rPr>
              <a:t>th</a:t>
            </a:r>
            <a:r>
              <a:rPr lang="en-GB" sz="1800">
                <a:solidFill>
                  <a:srgbClr val="000000"/>
                </a:solidFill>
              </a:rPr>
              <a:t> May Honolulu will provide the backdrop of the eleventh international world wide web conference. This prestigious event …</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Speakers confirmed</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Tim berners-lee  </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Tim is the well known inventor of the Web, …</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Ian Foster</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800">
                <a:solidFill>
                  <a:srgbClr val="000000"/>
                </a:solidFill>
              </a:rPr>
              <a:t>Ian is the pioneer of the Grid, the next generation internet …</a:t>
            </a:r>
          </a:p>
          <a:p>
            <a:pPr marL="342900" indent="-341313">
              <a:lnSpc>
                <a:spcPct val="80000"/>
              </a:lnSpc>
              <a:spcBef>
                <a:spcPts val="4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GB" sz="1800">
              <a:solidFill>
                <a:srgbClr val="000000"/>
              </a:solidFill>
            </a:endParaRPr>
          </a:p>
          <a:p>
            <a:pPr marL="342900" indent="-341313">
              <a:lnSpc>
                <a:spcPct val="80000"/>
              </a:lnSpc>
              <a:spcBef>
                <a:spcPts val="450"/>
              </a:spcBef>
              <a:buFont typeface="Comic Sans MS"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GB" sz="180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4098"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4099" name="Text Box 3"/>
          <p:cNvSpPr txBox="1">
            <a:spLocks noChangeArrowheads="1"/>
          </p:cNvSpPr>
          <p:nvPr/>
        </p:nvSpPr>
        <p:spPr bwMode="auto">
          <a:xfrm>
            <a:off x="1600200" y="76200"/>
            <a:ext cx="6019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Outline</a:t>
            </a:r>
          </a:p>
        </p:txBody>
      </p:sp>
      <p:sp>
        <p:nvSpPr>
          <p:cNvPr id="4100" name="Text Box 4"/>
          <p:cNvSpPr txBox="1">
            <a:spLocks noChangeArrowheads="1"/>
          </p:cNvSpPr>
          <p:nvPr/>
        </p:nvSpPr>
        <p:spPr bwMode="auto">
          <a:xfrm>
            <a:off x="685800" y="838200"/>
            <a:ext cx="8305800" cy="5486400"/>
          </a:xfrm>
          <a:prstGeom prst="rect">
            <a:avLst/>
          </a:prstGeom>
          <a:noFill/>
          <a:ln w="9525">
            <a:noFill/>
            <a:round/>
            <a:headEnd/>
            <a:tailEnd/>
          </a:ln>
          <a:effectLst/>
        </p:spPr>
        <p:txBody>
          <a:bodyPr/>
          <a:lstStyle/>
          <a:p>
            <a:pPr marL="341313" indent="-341313">
              <a:lnSpc>
                <a:spcPct val="90000"/>
              </a:lnSpc>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000000"/>
                </a:solidFill>
              </a:rPr>
              <a:t>The problem.</a:t>
            </a:r>
          </a:p>
          <a:p>
            <a:pPr marL="341313" indent="-341313">
              <a:lnSpc>
                <a:spcPct val="90000"/>
              </a:lnSpc>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000000"/>
                </a:solidFill>
              </a:rPr>
              <a:t>The goals of the Semantic Web:</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What is it for?</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What is there now?</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Where is it going?</a:t>
            </a:r>
          </a:p>
          <a:p>
            <a:pPr marL="341313" indent="-341313">
              <a:lnSpc>
                <a:spcPct val="90000"/>
              </a:lnSpc>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000000"/>
                </a:solidFill>
              </a:rPr>
              <a:t>The foundations for the Semantic Web:</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Resource Description Framework (RDF),</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FF0000"/>
                </a:solidFill>
              </a:rPr>
              <a:t>Web Ontology Language (OWL).</a:t>
            </a:r>
          </a:p>
          <a:p>
            <a:pPr marL="341313" indent="-341313">
              <a:lnSpc>
                <a:spcPct val="90000"/>
              </a:lnSpc>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000000"/>
                </a:solidFill>
              </a:rPr>
              <a:t>Summary and Conclusions.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7410"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17411" name="Text Box 3"/>
          <p:cNvSpPr txBox="1">
            <a:spLocks noChangeArrowheads="1"/>
          </p:cNvSpPr>
          <p:nvPr/>
        </p:nvSpPr>
        <p:spPr bwMode="auto">
          <a:xfrm>
            <a:off x="457200" y="-212725"/>
            <a:ext cx="8305800" cy="1189038"/>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What information can a machine see…</a:t>
            </a:r>
          </a:p>
        </p:txBody>
      </p:sp>
      <p:sp>
        <p:nvSpPr>
          <p:cNvPr id="17412" name="Rectangle 4"/>
          <p:cNvSpPr>
            <a:spLocks noChangeArrowheads="1"/>
          </p:cNvSpPr>
          <p:nvPr/>
        </p:nvSpPr>
        <p:spPr bwMode="auto">
          <a:xfrm>
            <a:off x="755650" y="990600"/>
            <a:ext cx="7661275" cy="4683125"/>
          </a:xfrm>
          <a:prstGeom prst="rect">
            <a:avLst/>
          </a:prstGeom>
          <a:noFill/>
          <a:ln w="9525">
            <a:noFill/>
            <a:round/>
            <a:headEnd/>
            <a:tailEnd/>
          </a:ln>
          <a:effectLst/>
        </p:spPr>
        <p:txBody>
          <a:bodyPr lIns="90000" tIns="46800" rIns="90000" bIns="46800"/>
          <a:lstStyle/>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3333CC"/>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3333CC"/>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3333CC"/>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3333CC"/>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3333CC"/>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3333CC"/>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00CC99"/>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00CC99"/>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00CC99"/>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FFFF00"/>
                </a:solidFill>
                <a:latin typeface="Wingdings" charset="2"/>
              </a:rPr>
              <a:t></a:t>
            </a:r>
            <a:r>
              <a:rPr lang="en-GB" sz="1400" b="1" baseline="30000">
                <a:solidFill>
                  <a:srgbClr val="FFFF00"/>
                </a:solidFill>
                <a:latin typeface="Wingdings" charset="2"/>
              </a:rPr>
              <a:t></a:t>
            </a:r>
            <a:r>
              <a:rPr lang="en-GB" sz="1400" b="1">
                <a:solidFill>
                  <a:srgbClr val="FFFF00"/>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FFFF00"/>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FFFF00"/>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FFFF00"/>
                </a:solidFill>
                <a:latin typeface="Wingdings" charset="2"/>
              </a:rPr>
              <a:t></a:t>
            </a:r>
            <a:r>
              <a:rPr lang="en-GB" sz="1400" b="1">
                <a:solidFill>
                  <a:srgbClr val="000000"/>
                </a:solidFill>
                <a:latin typeface="Wingdings" charset="2"/>
              </a:rPr>
              <a:t></a:t>
            </a:r>
            <a:r>
              <a:rPr lang="en-GB" sz="1400" b="1">
                <a:solidFill>
                  <a:srgbClr val="FF0000"/>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FF0000"/>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FF0000"/>
                </a:solidFill>
                <a:latin typeface="Wingdings" charset="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8434"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18435" name="Text Box 3"/>
          <p:cNvSpPr txBox="1">
            <a:spLocks noChangeArrowheads="1"/>
          </p:cNvSpPr>
          <p:nvPr/>
        </p:nvSpPr>
        <p:spPr bwMode="auto">
          <a:xfrm>
            <a:off x="76200" y="-190500"/>
            <a:ext cx="9067800" cy="10668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solidFill>
                  <a:srgbClr val="000000"/>
                </a:solidFill>
              </a:rPr>
              <a:t>Solution: XML </a:t>
            </a:r>
            <a:r>
              <a:rPr lang="en-GB" sz="3200" dirty="0" err="1">
                <a:solidFill>
                  <a:srgbClr val="000000"/>
                </a:solidFill>
              </a:rPr>
              <a:t>markup</a:t>
            </a:r>
            <a:r>
              <a:rPr lang="en-GB" sz="3200" dirty="0">
                <a:solidFill>
                  <a:srgbClr val="000000"/>
                </a:solidFill>
              </a:rPr>
              <a:t> with “meaningful” tags?</a:t>
            </a:r>
          </a:p>
        </p:txBody>
      </p:sp>
      <p:sp>
        <p:nvSpPr>
          <p:cNvPr id="18436" name="Rectangle 4"/>
          <p:cNvSpPr>
            <a:spLocks noChangeArrowheads="1"/>
          </p:cNvSpPr>
          <p:nvPr/>
        </p:nvSpPr>
        <p:spPr bwMode="auto">
          <a:xfrm>
            <a:off x="755650" y="914400"/>
            <a:ext cx="7993063" cy="5084763"/>
          </a:xfrm>
          <a:prstGeom prst="rect">
            <a:avLst/>
          </a:prstGeom>
          <a:noFill/>
          <a:ln w="9525">
            <a:noFill/>
            <a:round/>
            <a:headEnd/>
            <a:tailEnd/>
          </a:ln>
          <a:effectLst/>
        </p:spPr>
        <p:txBody>
          <a:bodyPr lIns="90000" tIns="46800" rIns="90000" bIns="46800"/>
          <a:lstStyle/>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a:solidFill>
                  <a:srgbClr val="FF9999"/>
                </a:solidFill>
              </a:rPr>
              <a:t>&lt;name&gt;</a:t>
            </a:r>
            <a:r>
              <a:rPr lang="en-GB" sz="1600" b="1">
                <a:solidFill>
                  <a:srgbClr val="FF9999"/>
                </a:solidFill>
                <a:latin typeface="Wingdings" charset="2"/>
              </a:rPr>
              <a: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b="1">
                <a:solidFill>
                  <a:srgbClr val="FF9999"/>
                </a:solidFill>
                <a:latin typeface="Wingdings" charset="2"/>
              </a:rPr>
              <a:t></a:t>
            </a:r>
            <a:r>
              <a:rPr lang="en-GB" sz="1600">
                <a:solidFill>
                  <a:srgbClr val="FF9999"/>
                </a:solidFill>
              </a:rPr>
              <a:t>&lt;/name&gt;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a:solidFill>
                  <a:srgbClr val="0099CC"/>
                </a:solidFill>
              </a:rPr>
              <a:t>&lt;location&gt;</a:t>
            </a:r>
            <a:r>
              <a:rPr lang="en-GB" sz="1600" b="1">
                <a:solidFill>
                  <a:srgbClr val="0099CC"/>
                </a:solidFill>
                <a:latin typeface="Wingdings" charset="2"/>
              </a:rPr>
              <a: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b="1">
                <a:solidFill>
                  <a:srgbClr val="0099CC"/>
                </a:solidFill>
                <a:latin typeface="Wingdings" charset="2"/>
              </a:rPr>
              <a:t></a:t>
            </a:r>
            <a:r>
              <a:rPr lang="en-GB" sz="1600">
                <a:solidFill>
                  <a:srgbClr val="0099CC"/>
                </a:solidFill>
              </a:rPr>
              <a:t>&lt;/location&gt;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a:solidFill>
                  <a:srgbClr val="333399"/>
                </a:solidFill>
              </a:rPr>
              <a:t>&lt;date&gt;</a:t>
            </a:r>
            <a:r>
              <a:rPr lang="en-GB" sz="1600" b="1">
                <a:solidFill>
                  <a:srgbClr val="333399"/>
                </a:solidFill>
                <a:latin typeface="Wingdings" charset="2"/>
              </a:rPr>
              <a:t></a:t>
            </a:r>
            <a:r>
              <a:rPr lang="en-GB" sz="1600">
                <a:solidFill>
                  <a:srgbClr val="333399"/>
                </a:solidFill>
              </a:rPr>
              <a:t>&lt;/date&gt;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a:solidFill>
                  <a:srgbClr val="669900"/>
                </a:solidFill>
              </a:rPr>
              <a:t>&lt;slogan&gt;</a:t>
            </a:r>
            <a:r>
              <a:rPr lang="en-GB" sz="1600" b="1">
                <a:solidFill>
                  <a:srgbClr val="669900"/>
                </a:solidFill>
                <a:latin typeface="Wingdings" charset="2"/>
              </a:rPr>
              <a:t></a:t>
            </a:r>
            <a:r>
              <a:rPr lang="en-GB" sz="1600">
                <a:solidFill>
                  <a:srgbClr val="669900"/>
                </a:solidFill>
              </a:rPr>
              <a:t>&lt;/slogan&gt;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a:solidFill>
                  <a:srgbClr val="0033CC"/>
                </a:solidFill>
              </a:rPr>
              <a:t>&lt;participants&gt;</a:t>
            </a:r>
            <a:r>
              <a:rPr lang="en-GB" sz="1600" b="1">
                <a:solidFill>
                  <a:srgbClr val="0033CC"/>
                </a:solidFill>
                <a:latin typeface="Wingdings" charset="2"/>
              </a:rPr>
              <a: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b="1">
                <a:solidFill>
                  <a:srgbClr val="0033CC"/>
                </a:solidFill>
                <a:latin typeface="Wingdings" charset="2"/>
              </a:rPr>
              <a:t></a:t>
            </a:r>
            <a:r>
              <a:rPr lang="en-GB" sz="1600">
                <a:solidFill>
                  <a:srgbClr val="0033CC"/>
                </a:solidFill>
              </a:rPr>
              <a:t>&lt;/participants&gt;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a:solidFill>
                  <a:srgbClr val="FF9900"/>
                </a:solidFill>
              </a:rPr>
              <a:t>&lt;introduction&gt;</a:t>
            </a:r>
            <a:r>
              <a:rPr lang="en-GB" sz="1600" b="1">
                <a:solidFill>
                  <a:srgbClr val="FF9900"/>
                </a:solidFill>
                <a:latin typeface="Wingdings" charset="2"/>
              </a:rPr>
              <a: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b="1">
                <a:solidFill>
                  <a:srgbClr val="FF9900"/>
                </a:solidFill>
                <a:latin typeface="Wingdings" charset="2"/>
              </a:rPr>
              <a:t></a:t>
            </a:r>
            <a:r>
              <a:rPr lang="en-GB" sz="1600" b="1" baseline="30000">
                <a:solidFill>
                  <a:srgbClr val="FF9900"/>
                </a:solidFill>
                <a:latin typeface="Wingdings" charset="2"/>
              </a:rPr>
              <a:t></a:t>
            </a:r>
            <a:r>
              <a:rPr lang="en-GB" sz="1600" b="1">
                <a:solidFill>
                  <a:srgbClr val="FF9900"/>
                </a:solidFill>
                <a:latin typeface="Wingdings" charset="2"/>
              </a:rPr>
              <a: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b="1">
                <a:solidFill>
                  <a:srgbClr val="FF9900"/>
                </a:solidFill>
                <a:latin typeface="Wingdings" charset="2"/>
              </a:rPr>
              <a:t></a:t>
            </a:r>
            <a:r>
              <a:rPr lang="en-GB" sz="1600">
                <a:solidFill>
                  <a:srgbClr val="FF9900"/>
                </a:solidFill>
              </a:rPr>
              <a:t>&lt;/introduction&gt;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a:solidFill>
                  <a:srgbClr val="99CC00"/>
                </a:solidFill>
              </a:rPr>
              <a:t>&lt;speaker&gt;</a:t>
            </a:r>
            <a:r>
              <a:rPr lang="en-GB" sz="1600" b="1">
                <a:solidFill>
                  <a:srgbClr val="99CC00"/>
                </a:solidFill>
                <a:latin typeface="Wingdings" charset="2"/>
              </a:rPr>
              <a:t></a:t>
            </a:r>
            <a:r>
              <a:rPr lang="en-GB" sz="1600">
                <a:solidFill>
                  <a:srgbClr val="99CC00"/>
                </a:solidFill>
              </a:rPr>
              <a:t>&lt;/speaker&gt;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600">
                <a:solidFill>
                  <a:srgbClr val="FFCC00"/>
                </a:solidFill>
              </a:rPr>
              <a:t>&lt;bio&gt;</a:t>
            </a:r>
            <a:r>
              <a:rPr lang="en-GB" sz="1600" b="1">
                <a:solidFill>
                  <a:srgbClr val="FFCC00"/>
                </a:solidFill>
                <a:latin typeface="Wingdings" charset="2"/>
              </a:rPr>
              <a:t></a:t>
            </a:r>
            <a:r>
              <a:rPr lang="en-GB" sz="1600">
                <a:solidFill>
                  <a:srgbClr val="FFCC00"/>
                </a:solidFill>
              </a:rPr>
              <a:t>&lt;/bio&gt;</a:t>
            </a:r>
            <a:r>
              <a:rPr lang="en-GB" sz="1600">
                <a:solidFill>
                  <a:srgbClr val="000000"/>
                </a:solidFill>
              </a:rPr>
              <a:t>…</a:t>
            </a:r>
          </a:p>
          <a:p>
            <a:pPr marL="342900" indent="-341313">
              <a:lnSpc>
                <a:spcPct val="80000"/>
              </a:lnSpc>
              <a:spcBef>
                <a:spcPts val="4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GB" sz="1600" b="1">
              <a:solidFill>
                <a:srgbClr val="000000"/>
              </a:solidFill>
              <a:latin typeface="Wingdings" charset="2"/>
            </a:endParaRPr>
          </a:p>
          <a:p>
            <a:pPr marL="342900" indent="-341313">
              <a:lnSpc>
                <a:spcPct val="80000"/>
              </a:lnSpc>
              <a:spcBef>
                <a:spcPts val="400"/>
              </a:spcBef>
              <a:buFont typeface="Wingdings"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GB" sz="1600" b="1">
              <a:solidFill>
                <a:srgbClr val="000000"/>
              </a:solidFill>
              <a:latin typeface="Wingdings"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19458"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19459" name="Text Box 3"/>
          <p:cNvSpPr txBox="1">
            <a:spLocks noChangeArrowheads="1"/>
          </p:cNvSpPr>
          <p:nvPr/>
        </p:nvSpPr>
        <p:spPr bwMode="auto">
          <a:xfrm>
            <a:off x="457200" y="76200"/>
            <a:ext cx="8305800" cy="67945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Still the Machine only sees…</a:t>
            </a:r>
          </a:p>
        </p:txBody>
      </p:sp>
      <p:sp>
        <p:nvSpPr>
          <p:cNvPr id="19460" name="Rectangle 4"/>
          <p:cNvSpPr>
            <a:spLocks noChangeArrowheads="1"/>
          </p:cNvSpPr>
          <p:nvPr/>
        </p:nvSpPr>
        <p:spPr bwMode="auto">
          <a:xfrm>
            <a:off x="755650" y="1066800"/>
            <a:ext cx="7993063" cy="4827588"/>
          </a:xfrm>
          <a:prstGeom prst="rect">
            <a:avLst/>
          </a:prstGeom>
          <a:noFill/>
          <a:ln w="9525">
            <a:noFill/>
            <a:round/>
            <a:headEnd/>
            <a:tailEnd/>
          </a:ln>
          <a:effectLst/>
        </p:spPr>
        <p:txBody>
          <a:bodyPr lIns="90000" tIns="46800" rIns="90000" bIns="46800"/>
          <a:lstStyle/>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a:solidFill>
                  <a:srgbClr val="FF9999"/>
                </a:solidFill>
              </a:rPr>
              <a:t>&lt;</a:t>
            </a:r>
            <a:r>
              <a:rPr lang="en-GB" sz="1400">
                <a:solidFill>
                  <a:srgbClr val="FF9999"/>
                </a:solidFill>
                <a:latin typeface="Wingdings" charset="2"/>
              </a:rPr>
              <a:t></a:t>
            </a:r>
            <a:r>
              <a:rPr lang="en-GB" sz="1400">
                <a:solidFill>
                  <a:srgbClr val="FF9999"/>
                </a:solidFill>
              </a:rPr>
              <a:t>&gt;</a:t>
            </a:r>
            <a:r>
              <a:rPr lang="en-GB" sz="1400" b="1">
                <a:solidFill>
                  <a:srgbClr val="FF9999"/>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FF9999"/>
                </a:solidFill>
                <a:latin typeface="Wingdings" charset="2"/>
              </a:rPr>
              <a:t></a:t>
            </a:r>
            <a:r>
              <a:rPr lang="en-GB" sz="1400">
                <a:solidFill>
                  <a:srgbClr val="FF9999"/>
                </a:solidFill>
              </a:rPr>
              <a:t>&lt;/</a:t>
            </a:r>
            <a:r>
              <a:rPr lang="en-GB" sz="1400">
                <a:solidFill>
                  <a:srgbClr val="FF9999"/>
                </a:solidFill>
                <a:latin typeface="Wingdings" charset="2"/>
              </a:rPr>
              <a:t></a:t>
            </a:r>
            <a:r>
              <a:rPr lang="en-GB" sz="1400">
                <a:solidFill>
                  <a:srgbClr val="FF9999"/>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a:solidFill>
                  <a:srgbClr val="0099CC"/>
                </a:solidFill>
              </a:rPr>
              <a:t>&lt;</a:t>
            </a:r>
            <a:r>
              <a:rPr lang="en-GB" sz="1400">
                <a:solidFill>
                  <a:srgbClr val="0099CC"/>
                </a:solidFill>
                <a:latin typeface="Wingdings" charset="2"/>
              </a:rPr>
              <a:t></a:t>
            </a:r>
            <a:r>
              <a:rPr lang="en-GB" sz="1400">
                <a:solidFill>
                  <a:srgbClr val="0099CC"/>
                </a:solidFill>
              </a:rPr>
              <a:t>&gt;</a:t>
            </a:r>
            <a:r>
              <a:rPr lang="en-GB" sz="1400" b="1">
                <a:solidFill>
                  <a:srgbClr val="0099CC"/>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0099CC"/>
                </a:solidFill>
                <a:latin typeface="Wingdings" charset="2"/>
              </a:rPr>
              <a:t></a:t>
            </a:r>
            <a:r>
              <a:rPr lang="en-GB" sz="1400">
                <a:solidFill>
                  <a:srgbClr val="0099CC"/>
                </a:solidFill>
              </a:rPr>
              <a:t>&lt;/</a:t>
            </a:r>
            <a:r>
              <a:rPr lang="en-GB" sz="1400">
                <a:solidFill>
                  <a:srgbClr val="0099CC"/>
                </a:solidFill>
                <a:latin typeface="Wingdings" charset="2"/>
              </a:rPr>
              <a:t></a:t>
            </a:r>
            <a:r>
              <a:rPr lang="en-GB" sz="1400">
                <a:solidFill>
                  <a:srgbClr val="0099CC"/>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333399"/>
                </a:solidFill>
              </a:rPr>
              <a:t>&lt;</a:t>
            </a:r>
            <a:r>
              <a:rPr lang="en-GB" sz="1400" b="1">
                <a:solidFill>
                  <a:srgbClr val="333399"/>
                </a:solidFill>
                <a:latin typeface="Wingdings" charset="2"/>
              </a:rPr>
              <a:t></a:t>
            </a:r>
            <a:r>
              <a:rPr lang="en-GB" sz="1400" b="1">
                <a:solidFill>
                  <a:srgbClr val="333399"/>
                </a:solidFill>
              </a:rPr>
              <a:t>&gt;</a:t>
            </a:r>
            <a:r>
              <a:rPr lang="en-GB" sz="1400" b="1">
                <a:solidFill>
                  <a:srgbClr val="333399"/>
                </a:solidFill>
                <a:latin typeface="Wingdings" charset="2"/>
              </a:rPr>
              <a:t></a:t>
            </a:r>
            <a:r>
              <a:rPr lang="en-GB" sz="1400" b="1">
                <a:solidFill>
                  <a:srgbClr val="333399"/>
                </a:solidFill>
              </a:rPr>
              <a:t>&lt;/</a:t>
            </a:r>
            <a:r>
              <a:rPr lang="en-GB" sz="1400" b="1">
                <a:solidFill>
                  <a:srgbClr val="333399"/>
                </a:solidFill>
                <a:latin typeface="Wingdings" charset="2"/>
              </a:rPr>
              <a:t></a:t>
            </a:r>
            <a:r>
              <a:rPr lang="en-GB" sz="1400" b="1">
                <a:solidFill>
                  <a:srgbClr val="333399"/>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a:solidFill>
                  <a:srgbClr val="669900"/>
                </a:solidFill>
              </a:rPr>
              <a:t>&lt;</a:t>
            </a:r>
            <a:r>
              <a:rPr lang="en-GB" sz="1400">
                <a:solidFill>
                  <a:srgbClr val="669900"/>
                </a:solidFill>
                <a:latin typeface="Wingdings" charset="2"/>
              </a:rPr>
              <a:t></a:t>
            </a:r>
            <a:r>
              <a:rPr lang="en-GB" sz="1400">
                <a:solidFill>
                  <a:srgbClr val="669900"/>
                </a:solidFill>
              </a:rPr>
              <a:t>&gt;</a:t>
            </a:r>
            <a:r>
              <a:rPr lang="en-GB" sz="1400" b="1">
                <a:solidFill>
                  <a:srgbClr val="669900"/>
                </a:solidFill>
                <a:latin typeface="Wingdings" charset="2"/>
              </a:rPr>
              <a:t></a:t>
            </a:r>
            <a:r>
              <a:rPr lang="en-GB" sz="1400">
                <a:solidFill>
                  <a:srgbClr val="669900"/>
                </a:solidFill>
              </a:rPr>
              <a:t>&lt;/</a:t>
            </a:r>
            <a:r>
              <a:rPr lang="en-GB" sz="1400">
                <a:solidFill>
                  <a:srgbClr val="669900"/>
                </a:solidFill>
                <a:latin typeface="Wingdings" charset="2"/>
              </a:rPr>
              <a:t></a:t>
            </a:r>
            <a:r>
              <a:rPr lang="en-GB" sz="1400">
                <a:solidFill>
                  <a:srgbClr val="669900"/>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a:solidFill>
                  <a:srgbClr val="0033CC"/>
                </a:solidFill>
              </a:rPr>
              <a:t>&lt;</a:t>
            </a:r>
            <a:r>
              <a:rPr lang="en-GB" sz="1400">
                <a:solidFill>
                  <a:srgbClr val="0033CC"/>
                </a:solidFill>
                <a:latin typeface="Wingdings" charset="2"/>
              </a:rPr>
              <a:t></a:t>
            </a:r>
            <a:r>
              <a:rPr lang="en-GB" sz="1400">
                <a:solidFill>
                  <a:srgbClr val="0033CC"/>
                </a:solidFill>
              </a:rPr>
              <a:t>&gt;</a:t>
            </a:r>
            <a:r>
              <a:rPr lang="en-GB" sz="1400" b="1">
                <a:solidFill>
                  <a:srgbClr val="0033CC"/>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0033CC"/>
                </a:solidFill>
                <a:latin typeface="Wingdings" charset="2"/>
              </a:rPr>
              <a:t></a:t>
            </a:r>
            <a:r>
              <a:rPr lang="en-GB" sz="1400">
                <a:solidFill>
                  <a:srgbClr val="0033CC"/>
                </a:solidFill>
              </a:rPr>
              <a:t>&lt;/</a:t>
            </a:r>
            <a:r>
              <a:rPr lang="en-GB" sz="1400">
                <a:solidFill>
                  <a:srgbClr val="0033CC"/>
                </a:solidFill>
                <a:latin typeface="Wingdings" charset="2"/>
              </a:rPr>
              <a:t></a:t>
            </a:r>
            <a:r>
              <a:rPr lang="en-GB" sz="1400">
                <a:solidFill>
                  <a:srgbClr val="0033CC"/>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a:solidFill>
                  <a:srgbClr val="FF9900"/>
                </a:solidFill>
              </a:rPr>
              <a:t>&lt;</a:t>
            </a:r>
            <a:r>
              <a:rPr lang="en-GB" sz="1400">
                <a:solidFill>
                  <a:srgbClr val="FF9900"/>
                </a:solidFill>
                <a:latin typeface="Wingdings" charset="2"/>
              </a:rPr>
              <a:t></a:t>
            </a:r>
            <a:r>
              <a:rPr lang="en-GB" sz="1400">
                <a:solidFill>
                  <a:srgbClr val="FF9900"/>
                </a:solidFill>
              </a:rPr>
              <a:t>&gt;</a:t>
            </a:r>
            <a:r>
              <a:rPr lang="en-GB" sz="1400" b="1">
                <a:solidFill>
                  <a:srgbClr val="FF9900"/>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FF9900"/>
                </a:solidFill>
                <a:latin typeface="Wingdings" charset="2"/>
              </a:rPr>
              <a:t></a:t>
            </a:r>
            <a:r>
              <a:rPr lang="en-GB" sz="1400" b="1" baseline="30000">
                <a:solidFill>
                  <a:srgbClr val="FF9900"/>
                </a:solidFill>
                <a:latin typeface="Wingdings" charset="2"/>
              </a:rPr>
              <a:t></a:t>
            </a:r>
            <a:r>
              <a:rPr lang="en-GB" sz="1400" b="1">
                <a:solidFill>
                  <a:srgbClr val="FF9900"/>
                </a:solidFill>
                <a:latin typeface="Wingdings" charset="2"/>
              </a:rPr>
              <a: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b="1">
                <a:solidFill>
                  <a:srgbClr val="FF9900"/>
                </a:solidFill>
                <a:latin typeface="Wingdings" charset="2"/>
              </a:rPr>
              <a:t></a:t>
            </a:r>
            <a:r>
              <a:rPr lang="en-GB" sz="1400">
                <a:solidFill>
                  <a:srgbClr val="FF9900"/>
                </a:solidFill>
              </a:rPr>
              <a:t>&lt;/</a:t>
            </a:r>
            <a:r>
              <a:rPr lang="en-GB" sz="1400">
                <a:solidFill>
                  <a:srgbClr val="FF9900"/>
                </a:solidFill>
                <a:latin typeface="Wingdings" charset="2"/>
              </a:rPr>
              <a:t></a:t>
            </a:r>
            <a:r>
              <a:rPr lang="en-GB" sz="1400">
                <a:solidFill>
                  <a:srgbClr val="FF9900"/>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a:solidFill>
                  <a:srgbClr val="99CC00"/>
                </a:solidFill>
              </a:rPr>
              <a:t>&lt;</a:t>
            </a:r>
            <a:r>
              <a:rPr lang="en-GB" sz="1400">
                <a:solidFill>
                  <a:srgbClr val="99CC00"/>
                </a:solidFill>
                <a:latin typeface="Wingdings" charset="2"/>
              </a:rPr>
              <a:t></a:t>
            </a:r>
            <a:r>
              <a:rPr lang="en-GB" sz="1400">
                <a:solidFill>
                  <a:srgbClr val="99CC00"/>
                </a:solidFill>
              </a:rPr>
              <a:t>&gt;</a:t>
            </a:r>
            <a:r>
              <a:rPr lang="en-GB" sz="1400" b="1">
                <a:solidFill>
                  <a:srgbClr val="99CC00"/>
                </a:solidFill>
                <a:latin typeface="Wingdings" charset="2"/>
              </a:rPr>
              <a:t></a:t>
            </a:r>
            <a:r>
              <a:rPr lang="en-GB" sz="1400">
                <a:solidFill>
                  <a:srgbClr val="99CC00"/>
                </a:solidFill>
              </a:rPr>
              <a:t>&lt;/</a:t>
            </a:r>
            <a:r>
              <a:rPr lang="en-GB" sz="1400">
                <a:solidFill>
                  <a:srgbClr val="99CC00"/>
                </a:solidFill>
                <a:latin typeface="Wingdings" charset="2"/>
              </a:rPr>
              <a:t></a:t>
            </a:r>
            <a:r>
              <a:rPr lang="en-GB" sz="1400">
                <a:solidFill>
                  <a:srgbClr val="99CC00"/>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a:solidFill>
                  <a:srgbClr val="FFCC00"/>
                </a:solidFill>
              </a:rPr>
              <a:t>&lt;</a:t>
            </a:r>
            <a:r>
              <a:rPr lang="en-GB" sz="1400">
                <a:solidFill>
                  <a:srgbClr val="FFCC00"/>
                </a:solidFill>
                <a:latin typeface="Wingdings" charset="2"/>
              </a:rPr>
              <a:t></a:t>
            </a:r>
            <a:r>
              <a:rPr lang="en-GB" sz="1400">
                <a:solidFill>
                  <a:srgbClr val="FFCC00"/>
                </a:solidFill>
              </a:rPr>
              <a:t>&gt;</a:t>
            </a:r>
            <a:r>
              <a:rPr lang="en-GB" sz="1400" b="1">
                <a:solidFill>
                  <a:srgbClr val="FFCC00"/>
                </a:solidFill>
                <a:latin typeface="Wingdings" charset="2"/>
              </a:rPr>
              <a:t></a:t>
            </a:r>
            <a:r>
              <a:rPr lang="en-GB" sz="1400">
                <a:solidFill>
                  <a:srgbClr val="FFCC00"/>
                </a:solidFill>
              </a:rPr>
              <a:t>&lt;/</a:t>
            </a:r>
            <a:r>
              <a:rPr lang="en-GB" sz="1400">
                <a:solidFill>
                  <a:srgbClr val="FFCC00"/>
                </a:solidFill>
                <a:latin typeface="Wingdings" charset="2"/>
              </a:rPr>
              <a:t></a:t>
            </a:r>
            <a:r>
              <a:rPr lang="en-GB" sz="1400">
                <a:solidFill>
                  <a:srgbClr val="FFCC00"/>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a:solidFill>
                  <a:srgbClr val="99CC00"/>
                </a:solidFill>
              </a:rPr>
              <a:t>&lt;</a:t>
            </a:r>
            <a:r>
              <a:rPr lang="en-GB" sz="1400">
                <a:solidFill>
                  <a:srgbClr val="99CC00"/>
                </a:solidFill>
                <a:latin typeface="Wingdings" charset="2"/>
              </a:rPr>
              <a:t></a:t>
            </a:r>
            <a:r>
              <a:rPr lang="en-GB" sz="1400">
                <a:solidFill>
                  <a:srgbClr val="99CC00"/>
                </a:solidFill>
              </a:rPr>
              <a:t>&gt;</a:t>
            </a:r>
            <a:r>
              <a:rPr lang="en-GB" sz="1400" b="1">
                <a:solidFill>
                  <a:srgbClr val="99CC00"/>
                </a:solidFill>
                <a:latin typeface="Wingdings" charset="2"/>
              </a:rPr>
              <a:t></a:t>
            </a:r>
            <a:r>
              <a:rPr lang="en-GB" sz="1400">
                <a:solidFill>
                  <a:srgbClr val="99CC00"/>
                </a:solidFill>
              </a:rPr>
              <a:t>&lt;/</a:t>
            </a:r>
            <a:r>
              <a:rPr lang="en-GB" sz="1400">
                <a:solidFill>
                  <a:srgbClr val="99CC00"/>
                </a:solidFill>
                <a:latin typeface="Wingdings" charset="2"/>
              </a:rPr>
              <a:t></a:t>
            </a:r>
            <a:r>
              <a:rPr lang="en-GB" sz="1400">
                <a:solidFill>
                  <a:srgbClr val="99CC00"/>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1400">
                <a:solidFill>
                  <a:srgbClr val="FFCC00"/>
                </a:solidFill>
              </a:rPr>
              <a:t>&lt;</a:t>
            </a:r>
            <a:r>
              <a:rPr lang="en-GB" sz="1400">
                <a:solidFill>
                  <a:srgbClr val="FFCC00"/>
                </a:solidFill>
                <a:latin typeface="Wingdings" charset="2"/>
              </a:rPr>
              <a:t></a:t>
            </a:r>
            <a:r>
              <a:rPr lang="en-GB" sz="1400">
                <a:solidFill>
                  <a:srgbClr val="FFCC00"/>
                </a:solidFill>
              </a:rPr>
              <a:t>&gt;</a:t>
            </a:r>
            <a:r>
              <a:rPr lang="en-GB" sz="1400" b="1">
                <a:solidFill>
                  <a:srgbClr val="FFCC00"/>
                </a:solidFill>
                <a:latin typeface="Wingdings" charset="2"/>
              </a:rPr>
              <a:t></a:t>
            </a:r>
            <a:r>
              <a:rPr lang="en-GB" sz="1400">
                <a:solidFill>
                  <a:srgbClr val="FFCC00"/>
                </a:solidFill>
              </a:rPr>
              <a:t>&lt;/</a:t>
            </a:r>
            <a:r>
              <a:rPr lang="en-GB" sz="1400">
                <a:solidFill>
                  <a:srgbClr val="FFCC00"/>
                </a:solidFill>
                <a:latin typeface="Wingdings" charset="2"/>
              </a:rPr>
              <a:t></a:t>
            </a:r>
            <a:r>
              <a:rPr lang="en-GB" sz="1400">
                <a:solidFill>
                  <a:srgbClr val="FFCC00"/>
                </a:solidFill>
              </a:rPr>
              <a:t>&gt;</a:t>
            </a:r>
          </a:p>
          <a:p>
            <a:pPr marL="342900" indent="-341313">
              <a:lnSpc>
                <a:spcPct val="80000"/>
              </a:lnSpc>
              <a:spcBef>
                <a:spcPts val="35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GB" sz="1400" b="1">
              <a:solidFill>
                <a:srgbClr val="000000"/>
              </a:solidFill>
              <a:latin typeface="Wingdings" charset="2"/>
            </a:endParaRPr>
          </a:p>
          <a:p>
            <a:pPr marL="342900" indent="-341313">
              <a:lnSpc>
                <a:spcPct val="80000"/>
              </a:lnSpc>
              <a:spcBef>
                <a:spcPts val="350"/>
              </a:spcBef>
              <a:buFont typeface="Wingdings"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GB" sz="1400" b="1">
              <a:solidFill>
                <a:srgbClr val="000000"/>
              </a:solidFill>
              <a:latin typeface="Wingdings" charset="2"/>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0482"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0483" name="Text Box 3"/>
          <p:cNvSpPr txBox="1">
            <a:spLocks noChangeArrowheads="1"/>
          </p:cNvSpPr>
          <p:nvPr/>
        </p:nvSpPr>
        <p:spPr bwMode="auto">
          <a:xfrm>
            <a:off x="5334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Semantic Web Core concepts</a:t>
            </a:r>
          </a:p>
        </p:txBody>
      </p:sp>
      <p:sp>
        <p:nvSpPr>
          <p:cNvPr id="20484" name="Text Box 4"/>
          <p:cNvSpPr txBox="1">
            <a:spLocks noChangeArrowheads="1"/>
          </p:cNvSpPr>
          <p:nvPr/>
        </p:nvSpPr>
        <p:spPr bwMode="auto">
          <a:xfrm>
            <a:off x="685800" y="838200"/>
            <a:ext cx="8305800" cy="5486400"/>
          </a:xfrm>
          <a:prstGeom prst="rect">
            <a:avLst/>
          </a:prstGeom>
          <a:noFill/>
          <a:ln w="9525">
            <a:noFill/>
            <a:round/>
            <a:headEnd/>
            <a:tailEnd/>
          </a:ln>
          <a:effectLst/>
        </p:spPr>
        <p:txBody>
          <a:bodyPr/>
          <a:lstStyle/>
          <a:p>
            <a:pPr marL="341313" indent="-341313">
              <a:spcBef>
                <a:spcPts val="700"/>
              </a:spcBef>
              <a:buClr>
                <a:srgbClr val="3333CC"/>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3333CC"/>
                </a:solidFill>
              </a:rPr>
              <a:t>URI = Universal Resource Identifier:</a:t>
            </a:r>
          </a:p>
          <a:p>
            <a:pPr marL="741363" lvl="1" indent="-28416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You must name something before you can use it,</a:t>
            </a:r>
          </a:p>
          <a:p>
            <a:pPr marL="741363" lvl="1" indent="-28416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URIs should be UNIQUE and STABLE,</a:t>
            </a:r>
          </a:p>
          <a:p>
            <a:pPr marL="741363" lvl="1" indent="-28416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But two URIs can identify the same thing.</a:t>
            </a:r>
          </a:p>
          <a:p>
            <a:pPr marL="341313" indent="-341313">
              <a:spcBef>
                <a:spcPts val="700"/>
              </a:spcBef>
              <a:buClr>
                <a:srgbClr val="3333CC"/>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FF0000"/>
                </a:solidFill>
              </a:rPr>
              <a:t>Rich and Shared Descriptions:</a:t>
            </a:r>
          </a:p>
          <a:p>
            <a:pPr marL="741363" lvl="1" indent="-28416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FF0000"/>
                </a:solidFill>
              </a:rPr>
              <a:t>Taxonomies, Thesauri, Ontologies</a:t>
            </a:r>
          </a:p>
          <a:p>
            <a:pPr marL="341313" indent="-341313">
              <a:spcBef>
                <a:spcPts val="700"/>
              </a:spcBef>
              <a:buClr>
                <a:srgbClr val="3333CC"/>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3333CC"/>
                </a:solidFill>
              </a:rPr>
              <a:t>Common Framework:</a:t>
            </a:r>
          </a:p>
          <a:p>
            <a:pPr marL="741363" lvl="1" indent="-28416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Open standards RDF &amp; OWL.</a:t>
            </a:r>
          </a:p>
          <a:p>
            <a:pPr marL="341313" indent="-341313">
              <a:spcBef>
                <a:spcPts val="700"/>
              </a:spcBef>
              <a:buClr>
                <a:srgbClr val="3333CC"/>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3333CC"/>
                </a:solidFill>
              </a:rPr>
              <a:t>Distributed Nature</a:t>
            </a:r>
            <a:r>
              <a:rPr lang="en-GB" sz="2800" dirty="0">
                <a:solidFill>
                  <a:srgbClr val="000000"/>
                </a:solidFill>
              </a:rPr>
              <a:t>:</a:t>
            </a:r>
          </a:p>
          <a:p>
            <a:pPr marL="741363" lvl="1" indent="-28416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Anywhere on the Web.</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1506"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1507" name="Text Box 3"/>
          <p:cNvSpPr txBox="1">
            <a:spLocks noChangeArrowheads="1"/>
          </p:cNvSpPr>
          <p:nvPr/>
        </p:nvSpPr>
        <p:spPr bwMode="auto">
          <a:xfrm>
            <a:off x="3810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Semantic Web Core concepts</a:t>
            </a:r>
          </a:p>
        </p:txBody>
      </p:sp>
      <p:sp>
        <p:nvSpPr>
          <p:cNvPr id="21508" name="Text Box 4"/>
          <p:cNvSpPr txBox="1">
            <a:spLocks noChangeArrowheads="1"/>
          </p:cNvSpPr>
          <p:nvPr/>
        </p:nvSpPr>
        <p:spPr bwMode="auto">
          <a:xfrm>
            <a:off x="685800" y="838200"/>
            <a:ext cx="8305800" cy="5486400"/>
          </a:xfrm>
          <a:prstGeom prst="rect">
            <a:avLst/>
          </a:prstGeom>
          <a:noFill/>
          <a:ln w="9525">
            <a:noFill/>
            <a:round/>
            <a:headEnd/>
            <a:tailEnd/>
          </a:ln>
          <a:effectLst/>
        </p:spPr>
        <p:txBody>
          <a:bodyPr/>
          <a:lstStyle/>
          <a:p>
            <a:pPr marL="341313" indent="-341313">
              <a:lnSpc>
                <a:spcPct val="90000"/>
              </a:lnSpc>
              <a:spcBef>
                <a:spcPts val="700"/>
              </a:spcBef>
              <a:buClr>
                <a:srgbClr val="3333CC"/>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3333CC"/>
                </a:solidFill>
              </a:rPr>
              <a:t>RDF = Resource Description Framework:</a:t>
            </a:r>
          </a:p>
          <a:p>
            <a:pPr marL="741363" lvl="1" indent="-284163" eaLnBrk="0" hangingPunct="0">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Vocabularies</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Triples: subject, predicate, object, </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RDF Model: Nodes and arcs (triples),</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000000"/>
                </a:solidFill>
              </a:rPr>
              <a:t>RDF serialization: Graph, RDF/XML, N3.</a:t>
            </a:r>
          </a:p>
          <a:p>
            <a:pPr marL="341313" indent="-341313">
              <a:lnSpc>
                <a:spcPct val="90000"/>
              </a:lnSpc>
              <a:spcBef>
                <a:spcPts val="700"/>
              </a:spcBef>
              <a:buClr>
                <a:srgbClr val="3333CC"/>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solidFill>
                  <a:srgbClr val="FF0000"/>
                </a:solidFill>
              </a:rPr>
              <a:t>OWL = Web Ontology Language:</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FF0000"/>
                </a:solidFill>
              </a:rPr>
              <a:t>Taxonomies: Library catalogues, the animal kingdom,</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smtClean="0">
                <a:solidFill>
                  <a:srgbClr val="FF0000"/>
                </a:solidFill>
              </a:rPr>
              <a:t>Thesauruses: WordNet</a:t>
            </a:r>
            <a:r>
              <a:rPr lang="en-GB" dirty="0">
                <a:solidFill>
                  <a:srgbClr val="FF0000"/>
                </a:solidFill>
              </a:rPr>
              <a:t>,</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FF0000"/>
                </a:solidFill>
              </a:rPr>
              <a:t>RDF Schema (RDFS):  A bit like OO modelling (BUT open world, and property centric),</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FF0000"/>
                </a:solidFill>
              </a:rPr>
              <a:t>Ontologies:  Include all these and more (cardinality, disjoint…). </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FF0000"/>
                </a:solidFill>
              </a:rPr>
              <a:t>OWL is the prime semantic web ontology language.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2530"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2531" name="Text Box 3"/>
          <p:cNvSpPr txBox="1">
            <a:spLocks noChangeArrowheads="1"/>
          </p:cNvSpPr>
          <p:nvPr/>
        </p:nvSpPr>
        <p:spPr bwMode="auto">
          <a:xfrm>
            <a:off x="3048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dirty="0">
                <a:solidFill>
                  <a:srgbClr val="FF0000"/>
                </a:solidFill>
              </a:rPr>
              <a:t>Semantic Web Technologies</a:t>
            </a:r>
          </a:p>
        </p:txBody>
      </p:sp>
      <p:sp>
        <p:nvSpPr>
          <p:cNvPr id="22532" name="Rectangle 4"/>
          <p:cNvSpPr>
            <a:spLocks noChangeArrowheads="1"/>
          </p:cNvSpPr>
          <p:nvPr/>
        </p:nvSpPr>
        <p:spPr bwMode="auto">
          <a:xfrm>
            <a:off x="2809875" y="4143375"/>
            <a:ext cx="4419600" cy="381000"/>
          </a:xfrm>
          <a:prstGeom prst="rect">
            <a:avLst/>
          </a:prstGeom>
          <a:solidFill>
            <a:srgbClr val="993300"/>
          </a:solidFill>
          <a:ln w="12600">
            <a:solidFill>
              <a:srgbClr val="000000"/>
            </a:solidFill>
            <a:miter lim="800000"/>
            <a:headEnd/>
            <a:tailEnd/>
          </a:ln>
          <a:effectLst/>
        </p:spPr>
        <p:txBody>
          <a:bodyPr wrap="none" anchor="ctr"/>
          <a:lstStyle/>
          <a:p>
            <a:endParaRPr lang="en-GB"/>
          </a:p>
        </p:txBody>
      </p:sp>
      <p:sp>
        <p:nvSpPr>
          <p:cNvPr id="22533" name="Rectangle 5"/>
          <p:cNvSpPr>
            <a:spLocks noChangeArrowheads="1"/>
          </p:cNvSpPr>
          <p:nvPr/>
        </p:nvSpPr>
        <p:spPr bwMode="auto">
          <a:xfrm>
            <a:off x="2809875" y="3762375"/>
            <a:ext cx="4419600" cy="381000"/>
          </a:xfrm>
          <a:prstGeom prst="rect">
            <a:avLst/>
          </a:prstGeom>
          <a:solidFill>
            <a:srgbClr val="FF6600"/>
          </a:solidFill>
          <a:ln w="12600">
            <a:solidFill>
              <a:srgbClr val="000000"/>
            </a:solidFill>
            <a:miter lim="800000"/>
            <a:headEnd/>
            <a:tailEnd/>
          </a:ln>
          <a:effectLst/>
        </p:spPr>
        <p:txBody>
          <a:bodyPr wrap="none" anchor="ctr"/>
          <a:lstStyle/>
          <a:p>
            <a:endParaRPr lang="en-GB"/>
          </a:p>
        </p:txBody>
      </p:sp>
      <p:sp>
        <p:nvSpPr>
          <p:cNvPr id="22534" name="Rectangle 6"/>
          <p:cNvSpPr>
            <a:spLocks noChangeArrowheads="1"/>
          </p:cNvSpPr>
          <p:nvPr/>
        </p:nvSpPr>
        <p:spPr bwMode="auto">
          <a:xfrm>
            <a:off x="3648075" y="3381375"/>
            <a:ext cx="3200400" cy="381000"/>
          </a:xfrm>
          <a:prstGeom prst="rect">
            <a:avLst/>
          </a:prstGeom>
          <a:solidFill>
            <a:srgbClr val="FF9900"/>
          </a:solidFill>
          <a:ln w="12600">
            <a:solidFill>
              <a:srgbClr val="000000"/>
            </a:solidFill>
            <a:miter lim="800000"/>
            <a:headEnd/>
            <a:tailEnd/>
          </a:ln>
          <a:effectLst/>
        </p:spPr>
        <p:txBody>
          <a:bodyPr wrap="none" anchor="ctr"/>
          <a:lstStyle/>
          <a:p>
            <a:endParaRPr lang="en-GB"/>
          </a:p>
        </p:txBody>
      </p:sp>
      <p:sp>
        <p:nvSpPr>
          <p:cNvPr id="22535" name="Rectangle 7"/>
          <p:cNvSpPr>
            <a:spLocks noChangeArrowheads="1"/>
          </p:cNvSpPr>
          <p:nvPr/>
        </p:nvSpPr>
        <p:spPr bwMode="auto">
          <a:xfrm>
            <a:off x="4410075" y="3000375"/>
            <a:ext cx="2438400" cy="381000"/>
          </a:xfrm>
          <a:prstGeom prst="rect">
            <a:avLst/>
          </a:prstGeom>
          <a:solidFill>
            <a:srgbClr val="FFFF00"/>
          </a:solidFill>
          <a:ln w="12600">
            <a:solidFill>
              <a:srgbClr val="000000"/>
            </a:solidFill>
            <a:miter lim="800000"/>
            <a:headEnd/>
            <a:tailEnd/>
          </a:ln>
          <a:effectLst/>
        </p:spPr>
        <p:txBody>
          <a:bodyPr wrap="none" anchor="ctr"/>
          <a:lstStyle/>
          <a:p>
            <a:endParaRPr lang="en-GB"/>
          </a:p>
        </p:txBody>
      </p:sp>
      <p:sp>
        <p:nvSpPr>
          <p:cNvPr id="22536" name="Rectangle 8"/>
          <p:cNvSpPr>
            <a:spLocks noChangeArrowheads="1"/>
          </p:cNvSpPr>
          <p:nvPr/>
        </p:nvSpPr>
        <p:spPr bwMode="auto">
          <a:xfrm>
            <a:off x="5248275" y="2257425"/>
            <a:ext cx="1600200" cy="381000"/>
          </a:xfrm>
          <a:prstGeom prst="rect">
            <a:avLst/>
          </a:prstGeom>
          <a:solidFill>
            <a:srgbClr val="CCFFCC"/>
          </a:solidFill>
          <a:ln w="12600">
            <a:solidFill>
              <a:srgbClr val="000000"/>
            </a:solidFill>
            <a:miter lim="800000"/>
            <a:headEnd/>
            <a:tailEnd/>
          </a:ln>
          <a:effectLst/>
        </p:spPr>
        <p:txBody>
          <a:bodyPr wrap="none" anchor="ctr"/>
          <a:lstStyle/>
          <a:p>
            <a:endParaRPr lang="en-GB"/>
          </a:p>
        </p:txBody>
      </p:sp>
      <p:sp>
        <p:nvSpPr>
          <p:cNvPr id="22537" name="Rectangle 9"/>
          <p:cNvSpPr>
            <a:spLocks noChangeArrowheads="1"/>
          </p:cNvSpPr>
          <p:nvPr/>
        </p:nvSpPr>
        <p:spPr bwMode="auto">
          <a:xfrm>
            <a:off x="5934075" y="1895475"/>
            <a:ext cx="914400" cy="361950"/>
          </a:xfrm>
          <a:prstGeom prst="rect">
            <a:avLst/>
          </a:prstGeom>
          <a:solidFill>
            <a:srgbClr val="CCFFFF"/>
          </a:solidFill>
          <a:ln w="12600">
            <a:solidFill>
              <a:srgbClr val="000000"/>
            </a:solidFill>
            <a:miter lim="800000"/>
            <a:headEnd/>
            <a:tailEnd/>
          </a:ln>
          <a:effectLst/>
        </p:spPr>
        <p:txBody>
          <a:bodyPr wrap="none" anchor="ctr"/>
          <a:lstStyle/>
          <a:p>
            <a:endParaRPr lang="en-GB"/>
          </a:p>
        </p:txBody>
      </p:sp>
      <p:sp>
        <p:nvSpPr>
          <p:cNvPr id="22538" name="Rectangle 10"/>
          <p:cNvSpPr>
            <a:spLocks noChangeArrowheads="1"/>
          </p:cNvSpPr>
          <p:nvPr/>
        </p:nvSpPr>
        <p:spPr bwMode="auto">
          <a:xfrm>
            <a:off x="6324600" y="1524000"/>
            <a:ext cx="914400" cy="381000"/>
          </a:xfrm>
          <a:prstGeom prst="rect">
            <a:avLst/>
          </a:prstGeom>
          <a:solidFill>
            <a:srgbClr val="FFCCFF"/>
          </a:solidFill>
          <a:ln w="12600">
            <a:solidFill>
              <a:srgbClr val="000000"/>
            </a:solidFill>
            <a:miter lim="800000"/>
            <a:headEnd/>
            <a:tailEnd/>
          </a:ln>
          <a:effectLst/>
        </p:spPr>
        <p:txBody>
          <a:bodyPr wrap="none" anchor="ctr"/>
          <a:lstStyle/>
          <a:p>
            <a:endParaRPr lang="en-GB"/>
          </a:p>
        </p:txBody>
      </p:sp>
      <p:sp>
        <p:nvSpPr>
          <p:cNvPr id="22539" name="Rectangle 11"/>
          <p:cNvSpPr>
            <a:spLocks noChangeArrowheads="1"/>
          </p:cNvSpPr>
          <p:nvPr/>
        </p:nvSpPr>
        <p:spPr bwMode="auto">
          <a:xfrm>
            <a:off x="6848475" y="1905000"/>
            <a:ext cx="381000" cy="1857375"/>
          </a:xfrm>
          <a:prstGeom prst="rect">
            <a:avLst/>
          </a:prstGeom>
          <a:noFill/>
          <a:ln w="12600">
            <a:solidFill>
              <a:srgbClr val="808080"/>
            </a:solidFill>
            <a:miter lim="800000"/>
            <a:headEnd/>
            <a:tailEnd/>
          </a:ln>
          <a:effectLst/>
        </p:spPr>
        <p:txBody>
          <a:bodyPr wrap="none" anchor="ctr"/>
          <a:lstStyle/>
          <a:p>
            <a:endParaRPr lang="en-GB"/>
          </a:p>
        </p:txBody>
      </p:sp>
      <p:sp>
        <p:nvSpPr>
          <p:cNvPr id="22540" name="Text Box 12"/>
          <p:cNvSpPr txBox="1">
            <a:spLocks noChangeArrowheads="1"/>
          </p:cNvSpPr>
          <p:nvPr/>
        </p:nvSpPr>
        <p:spPr bwMode="auto">
          <a:xfrm>
            <a:off x="5014913" y="4219575"/>
            <a:ext cx="307975"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URI</a:t>
            </a:r>
          </a:p>
        </p:txBody>
      </p:sp>
      <p:sp>
        <p:nvSpPr>
          <p:cNvPr id="22541" name="Text Box 13"/>
          <p:cNvSpPr txBox="1">
            <a:spLocks noChangeArrowheads="1"/>
          </p:cNvSpPr>
          <p:nvPr/>
        </p:nvSpPr>
        <p:spPr bwMode="auto">
          <a:xfrm>
            <a:off x="3646488" y="3838575"/>
            <a:ext cx="3068637"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rPr>
              <a:t>XML + Namespaces + </a:t>
            </a:r>
            <a:r>
              <a:rPr lang="en-GB" sz="1400" dirty="0" err="1">
                <a:solidFill>
                  <a:srgbClr val="000000"/>
                </a:solidFill>
              </a:rPr>
              <a:t>xmlschema</a:t>
            </a:r>
            <a:endParaRPr lang="en-GB" sz="1400" dirty="0">
              <a:solidFill>
                <a:srgbClr val="000000"/>
              </a:solidFill>
            </a:endParaRPr>
          </a:p>
        </p:txBody>
      </p:sp>
      <p:sp>
        <p:nvSpPr>
          <p:cNvPr id="22542" name="Text Box 14"/>
          <p:cNvSpPr txBox="1">
            <a:spLocks noChangeArrowheads="1"/>
          </p:cNvSpPr>
          <p:nvPr/>
        </p:nvSpPr>
        <p:spPr bwMode="auto">
          <a:xfrm>
            <a:off x="5121275" y="3457575"/>
            <a:ext cx="41910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RDF </a:t>
            </a:r>
          </a:p>
        </p:txBody>
      </p:sp>
      <p:sp>
        <p:nvSpPr>
          <p:cNvPr id="22543" name="Text Box 15"/>
          <p:cNvSpPr txBox="1">
            <a:spLocks noChangeArrowheads="1"/>
          </p:cNvSpPr>
          <p:nvPr/>
        </p:nvSpPr>
        <p:spPr bwMode="auto">
          <a:xfrm>
            <a:off x="5005388" y="3076575"/>
            <a:ext cx="133985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OWL and RDFS</a:t>
            </a:r>
          </a:p>
        </p:txBody>
      </p:sp>
      <p:sp>
        <p:nvSpPr>
          <p:cNvPr id="22544" name="Text Box 16"/>
          <p:cNvSpPr txBox="1">
            <a:spLocks noChangeArrowheads="1"/>
          </p:cNvSpPr>
          <p:nvPr/>
        </p:nvSpPr>
        <p:spPr bwMode="auto">
          <a:xfrm>
            <a:off x="5343525" y="2349500"/>
            <a:ext cx="135890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Rules and logic</a:t>
            </a:r>
          </a:p>
        </p:txBody>
      </p:sp>
      <p:sp>
        <p:nvSpPr>
          <p:cNvPr id="22545" name="Text Box 17"/>
          <p:cNvSpPr txBox="1">
            <a:spLocks noChangeArrowheads="1"/>
          </p:cNvSpPr>
          <p:nvPr/>
        </p:nvSpPr>
        <p:spPr bwMode="auto">
          <a:xfrm>
            <a:off x="6157913" y="1981200"/>
            <a:ext cx="46355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Proof</a:t>
            </a:r>
          </a:p>
        </p:txBody>
      </p:sp>
      <p:sp>
        <p:nvSpPr>
          <p:cNvPr id="22546" name="Text Box 18"/>
          <p:cNvSpPr txBox="1">
            <a:spLocks noChangeArrowheads="1"/>
          </p:cNvSpPr>
          <p:nvPr/>
        </p:nvSpPr>
        <p:spPr bwMode="auto">
          <a:xfrm>
            <a:off x="6548438" y="1600200"/>
            <a:ext cx="45720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Trust</a:t>
            </a:r>
          </a:p>
        </p:txBody>
      </p:sp>
      <p:sp>
        <p:nvSpPr>
          <p:cNvPr id="22547" name="Text Box 19"/>
          <p:cNvSpPr txBox="1">
            <a:spLocks noChangeArrowheads="1"/>
          </p:cNvSpPr>
          <p:nvPr/>
        </p:nvSpPr>
        <p:spPr bwMode="auto">
          <a:xfrm>
            <a:off x="6937375" y="2011363"/>
            <a:ext cx="212725" cy="1501775"/>
          </a:xfrm>
          <a:prstGeom prst="rect">
            <a:avLst/>
          </a:prstGeom>
          <a:noFill/>
          <a:ln w="9525">
            <a:noFill/>
            <a:round/>
            <a:headEnd/>
            <a:tailEnd/>
          </a:ln>
          <a:effectLst/>
        </p:spPr>
        <p:txBody>
          <a:bodyPr vert="eaVert"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Digital Signature</a:t>
            </a:r>
          </a:p>
        </p:txBody>
      </p:sp>
      <p:sp>
        <p:nvSpPr>
          <p:cNvPr id="22548" name="Rectangle 20"/>
          <p:cNvSpPr>
            <a:spLocks noChangeArrowheads="1"/>
          </p:cNvSpPr>
          <p:nvPr/>
        </p:nvSpPr>
        <p:spPr bwMode="auto">
          <a:xfrm>
            <a:off x="4819650" y="2628900"/>
            <a:ext cx="2019300" cy="381000"/>
          </a:xfrm>
          <a:prstGeom prst="rect">
            <a:avLst/>
          </a:prstGeom>
          <a:solidFill>
            <a:srgbClr val="00FF00"/>
          </a:solidFill>
          <a:ln w="12600">
            <a:solidFill>
              <a:srgbClr val="000000"/>
            </a:solidFill>
            <a:miter lim="800000"/>
            <a:headEnd/>
            <a:tailEnd/>
          </a:ln>
          <a:effectLst/>
        </p:spPr>
        <p:txBody>
          <a:bodyPr wrap="none" anchor="ctr"/>
          <a:lstStyle/>
          <a:p>
            <a:endParaRPr lang="en-GB"/>
          </a:p>
        </p:txBody>
      </p:sp>
      <p:sp>
        <p:nvSpPr>
          <p:cNvPr id="22549" name="Text Box 21"/>
          <p:cNvSpPr txBox="1">
            <a:spLocks noChangeArrowheads="1"/>
          </p:cNvSpPr>
          <p:nvPr/>
        </p:nvSpPr>
        <p:spPr bwMode="auto">
          <a:xfrm>
            <a:off x="5640388" y="2724150"/>
            <a:ext cx="541337"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Query</a:t>
            </a:r>
          </a:p>
        </p:txBody>
      </p:sp>
      <p:grpSp>
        <p:nvGrpSpPr>
          <p:cNvPr id="22550" name="Group 22"/>
          <p:cNvGrpSpPr>
            <a:grpSpLocks/>
          </p:cNvGrpSpPr>
          <p:nvPr/>
        </p:nvGrpSpPr>
        <p:grpSpPr bwMode="auto">
          <a:xfrm>
            <a:off x="1328738" y="4264025"/>
            <a:ext cx="2978150" cy="1155700"/>
            <a:chOff x="837" y="2686"/>
            <a:chExt cx="1876" cy="728"/>
          </a:xfrm>
        </p:grpSpPr>
        <p:sp>
          <p:nvSpPr>
            <p:cNvPr id="22551" name="Text Box 23"/>
            <p:cNvSpPr txBox="1">
              <a:spLocks noChangeArrowheads="1"/>
            </p:cNvSpPr>
            <p:nvPr/>
          </p:nvSpPr>
          <p:spPr bwMode="auto">
            <a:xfrm>
              <a:off x="837" y="2686"/>
              <a:ext cx="916" cy="729"/>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000000"/>
                  </a:solidFill>
                </a:rPr>
                <a:t>Universal (web-based) naming scheme</a:t>
              </a:r>
            </a:p>
          </p:txBody>
        </p:sp>
        <p:sp>
          <p:nvSpPr>
            <p:cNvPr id="22552" name="Line 24"/>
            <p:cNvSpPr>
              <a:spLocks noChangeShapeType="1"/>
            </p:cNvSpPr>
            <p:nvPr/>
          </p:nvSpPr>
          <p:spPr bwMode="auto">
            <a:xfrm flipV="1">
              <a:off x="1681" y="2821"/>
              <a:ext cx="1033" cy="309"/>
            </a:xfrm>
            <a:prstGeom prst="line">
              <a:avLst/>
            </a:prstGeom>
            <a:noFill/>
            <a:ln w="25560">
              <a:solidFill>
                <a:srgbClr val="FF0000"/>
              </a:solidFill>
              <a:miter lim="800000"/>
              <a:headEnd/>
              <a:tailEnd type="triangle" w="med" len="med"/>
            </a:ln>
            <a:effectLst/>
          </p:spPr>
          <p:txBody>
            <a:bodyPr/>
            <a:lstStyle/>
            <a:p>
              <a:endParaRPr lang="en-GB"/>
            </a:p>
          </p:txBody>
        </p:sp>
      </p:grpSp>
      <p:grpSp>
        <p:nvGrpSpPr>
          <p:cNvPr id="22553" name="Group 25"/>
          <p:cNvGrpSpPr>
            <a:grpSpLocks/>
          </p:cNvGrpSpPr>
          <p:nvPr/>
        </p:nvGrpSpPr>
        <p:grpSpPr bwMode="auto">
          <a:xfrm>
            <a:off x="904875" y="3008313"/>
            <a:ext cx="2881313" cy="1398587"/>
            <a:chOff x="570" y="1895"/>
            <a:chExt cx="1815" cy="881"/>
          </a:xfrm>
        </p:grpSpPr>
        <p:sp>
          <p:nvSpPr>
            <p:cNvPr id="22554" name="Text Box 26"/>
            <p:cNvSpPr txBox="1">
              <a:spLocks noChangeArrowheads="1"/>
            </p:cNvSpPr>
            <p:nvPr/>
          </p:nvSpPr>
          <p:spPr bwMode="auto">
            <a:xfrm>
              <a:off x="570" y="1895"/>
              <a:ext cx="916" cy="882"/>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00"/>
                  </a:solidFill>
                </a:rPr>
                <a:t>Modelling language for data (and metadata)</a:t>
              </a:r>
            </a:p>
          </p:txBody>
        </p:sp>
        <p:sp>
          <p:nvSpPr>
            <p:cNvPr id="22555" name="Line 27"/>
            <p:cNvSpPr>
              <a:spLocks noChangeShapeType="1"/>
            </p:cNvSpPr>
            <p:nvPr/>
          </p:nvSpPr>
          <p:spPr bwMode="auto">
            <a:xfrm>
              <a:off x="1486" y="2243"/>
              <a:ext cx="900" cy="1"/>
            </a:xfrm>
            <a:prstGeom prst="line">
              <a:avLst/>
            </a:prstGeom>
            <a:noFill/>
            <a:ln w="25560">
              <a:solidFill>
                <a:srgbClr val="FF0000"/>
              </a:solidFill>
              <a:miter lim="800000"/>
              <a:headEnd/>
              <a:tailEnd type="triangle" w="med" len="med"/>
            </a:ln>
            <a:effectLst/>
          </p:spPr>
          <p:txBody>
            <a:bodyPr/>
            <a:lstStyle/>
            <a:p>
              <a:endParaRPr lang="en-GB"/>
            </a:p>
          </p:txBody>
        </p:sp>
      </p:gr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3554"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3555" name="Text Box 3"/>
          <p:cNvSpPr txBox="1">
            <a:spLocks noChangeArrowheads="1"/>
          </p:cNvSpPr>
          <p:nvPr/>
        </p:nvSpPr>
        <p:spPr bwMode="auto">
          <a:xfrm>
            <a:off x="3810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RDF Example</a:t>
            </a:r>
          </a:p>
        </p:txBody>
      </p:sp>
      <p:sp>
        <p:nvSpPr>
          <p:cNvPr id="23556" name="Oval 4"/>
          <p:cNvSpPr>
            <a:spLocks noChangeArrowheads="1"/>
          </p:cNvSpPr>
          <p:nvPr/>
        </p:nvSpPr>
        <p:spPr bwMode="auto">
          <a:xfrm>
            <a:off x="2452688" y="2617788"/>
            <a:ext cx="1879600" cy="655637"/>
          </a:xfrm>
          <a:prstGeom prst="ellipse">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rPr>
              <a:t>../SemanticWeb.ppt</a:t>
            </a:r>
          </a:p>
        </p:txBody>
      </p:sp>
      <p:sp>
        <p:nvSpPr>
          <p:cNvPr id="23557" name="Oval 5"/>
          <p:cNvSpPr>
            <a:spLocks noChangeArrowheads="1"/>
          </p:cNvSpPr>
          <p:nvPr/>
        </p:nvSpPr>
        <p:spPr bwMode="auto">
          <a:xfrm>
            <a:off x="4178300" y="4830763"/>
            <a:ext cx="3746500" cy="655637"/>
          </a:xfrm>
          <a:prstGeom prst="ellipse">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mailto:Courtesy: Prof Mark Baker (Reading University, UK)</a:t>
            </a:r>
            <a:endParaRPr lang="en-GB" sz="1400" dirty="0">
              <a:solidFill>
                <a:srgbClr val="000000"/>
              </a:solidFill>
            </a:endParaRPr>
          </a:p>
        </p:txBody>
      </p:sp>
      <p:sp>
        <p:nvSpPr>
          <p:cNvPr id="23558" name="Oval 6"/>
          <p:cNvSpPr>
            <a:spLocks noChangeArrowheads="1"/>
          </p:cNvSpPr>
          <p:nvPr/>
        </p:nvSpPr>
        <p:spPr bwMode="auto">
          <a:xfrm>
            <a:off x="4586288" y="3379788"/>
            <a:ext cx="1879600" cy="655637"/>
          </a:xfrm>
          <a:prstGeom prst="ellipse">
            <a:avLst/>
          </a:prstGeom>
          <a:solidFill>
            <a:srgbClr val="FFFFFF"/>
          </a:solidFill>
          <a:ln w="9360">
            <a:solidFill>
              <a:srgbClr val="000000"/>
            </a:solidFill>
            <a:miter lim="800000"/>
            <a:headEnd/>
            <a:tailEnd/>
          </a:ln>
          <a:effectLst/>
        </p:spPr>
        <p:txBody>
          <a:bodyPr wrap="none" anchor="ctr"/>
          <a:lstStyle/>
          <a:p>
            <a:endParaRPr lang="en-GB"/>
          </a:p>
        </p:txBody>
      </p:sp>
      <p:sp>
        <p:nvSpPr>
          <p:cNvPr id="23559" name="Rectangle 7"/>
          <p:cNvSpPr>
            <a:spLocks noChangeArrowheads="1"/>
          </p:cNvSpPr>
          <p:nvPr/>
        </p:nvSpPr>
        <p:spPr bwMode="auto">
          <a:xfrm>
            <a:off x="2819400" y="4173538"/>
            <a:ext cx="2244725" cy="474662"/>
          </a:xfrm>
          <a:prstGeom prst="rect">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rPr>
              <a:t>Talk on Semantic Web</a:t>
            </a:r>
          </a:p>
        </p:txBody>
      </p:sp>
      <p:sp>
        <p:nvSpPr>
          <p:cNvPr id="23560" name="Rectangle 8"/>
          <p:cNvSpPr>
            <a:spLocks noChangeArrowheads="1"/>
          </p:cNvSpPr>
          <p:nvPr/>
        </p:nvSpPr>
        <p:spPr bwMode="auto">
          <a:xfrm>
            <a:off x="1066800" y="4394200"/>
            <a:ext cx="1439863" cy="474663"/>
          </a:xfrm>
          <a:prstGeom prst="rect">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000000"/>
                </a:solidFill>
              </a:rPr>
              <a:t>2006-11-06</a:t>
            </a:r>
          </a:p>
        </p:txBody>
      </p:sp>
      <p:cxnSp>
        <p:nvCxnSpPr>
          <p:cNvPr id="23561" name="AutoShape 9"/>
          <p:cNvCxnSpPr>
            <a:cxnSpLocks noChangeShapeType="1"/>
            <a:stCxn id="23556" idx="4"/>
            <a:endCxn id="23559" idx="0"/>
          </p:cNvCxnSpPr>
          <p:nvPr/>
        </p:nvCxnSpPr>
        <p:spPr bwMode="auto">
          <a:xfrm>
            <a:off x="3392488" y="3273425"/>
            <a:ext cx="549275" cy="900113"/>
          </a:xfrm>
          <a:prstGeom prst="straightConnector1">
            <a:avLst/>
          </a:prstGeom>
          <a:noFill/>
          <a:ln w="9360">
            <a:solidFill>
              <a:srgbClr val="000000"/>
            </a:solidFill>
            <a:miter lim="800000"/>
            <a:headEnd/>
            <a:tailEnd type="triangle" w="med" len="med"/>
          </a:ln>
          <a:effectLst/>
        </p:spPr>
      </p:cxnSp>
      <p:cxnSp>
        <p:nvCxnSpPr>
          <p:cNvPr id="23562" name="AutoShape 10"/>
          <p:cNvCxnSpPr>
            <a:cxnSpLocks noChangeShapeType="1"/>
            <a:stCxn id="23556" idx="3"/>
            <a:endCxn id="23560" idx="0"/>
          </p:cNvCxnSpPr>
          <p:nvPr/>
        </p:nvCxnSpPr>
        <p:spPr bwMode="auto">
          <a:xfrm flipH="1">
            <a:off x="1785938" y="3178175"/>
            <a:ext cx="941387" cy="1216025"/>
          </a:xfrm>
          <a:prstGeom prst="straightConnector1">
            <a:avLst/>
          </a:prstGeom>
          <a:noFill/>
          <a:ln w="9360">
            <a:solidFill>
              <a:srgbClr val="000000"/>
            </a:solidFill>
            <a:miter lim="800000"/>
            <a:headEnd/>
            <a:tailEnd type="triangle" w="med" len="med"/>
          </a:ln>
          <a:effectLst/>
        </p:spPr>
      </p:cxnSp>
      <p:cxnSp>
        <p:nvCxnSpPr>
          <p:cNvPr id="23563" name="AutoShape 11"/>
          <p:cNvCxnSpPr>
            <a:cxnSpLocks noChangeShapeType="1"/>
            <a:stCxn id="23556" idx="5"/>
            <a:endCxn id="23558" idx="1"/>
          </p:cNvCxnSpPr>
          <p:nvPr/>
        </p:nvCxnSpPr>
        <p:spPr bwMode="auto">
          <a:xfrm>
            <a:off x="4057650" y="3178175"/>
            <a:ext cx="804863" cy="298450"/>
          </a:xfrm>
          <a:prstGeom prst="straightConnector1">
            <a:avLst/>
          </a:prstGeom>
          <a:noFill/>
          <a:ln w="9360">
            <a:solidFill>
              <a:srgbClr val="000000"/>
            </a:solidFill>
            <a:miter lim="800000"/>
            <a:headEnd/>
            <a:tailEnd type="triangle" w="med" len="med"/>
          </a:ln>
          <a:effectLst/>
        </p:spPr>
      </p:cxnSp>
      <p:cxnSp>
        <p:nvCxnSpPr>
          <p:cNvPr id="23564" name="AutoShape 12"/>
          <p:cNvCxnSpPr>
            <a:cxnSpLocks noChangeShapeType="1"/>
            <a:stCxn id="23558" idx="4"/>
            <a:endCxn id="23557" idx="0"/>
          </p:cNvCxnSpPr>
          <p:nvPr/>
        </p:nvCxnSpPr>
        <p:spPr bwMode="auto">
          <a:xfrm>
            <a:off x="5526088" y="4035425"/>
            <a:ext cx="525462" cy="795338"/>
          </a:xfrm>
          <a:prstGeom prst="straightConnector1">
            <a:avLst/>
          </a:prstGeom>
          <a:noFill/>
          <a:ln w="9360">
            <a:solidFill>
              <a:srgbClr val="000000"/>
            </a:solidFill>
            <a:miter lim="800000"/>
            <a:headEnd/>
            <a:tailEnd type="triangle" w="med" len="med"/>
          </a:ln>
          <a:effectLst/>
        </p:spPr>
      </p:cxnSp>
      <p:sp>
        <p:nvSpPr>
          <p:cNvPr id="23565" name="Text Box 13"/>
          <p:cNvSpPr txBox="1">
            <a:spLocks noChangeArrowheads="1"/>
          </p:cNvSpPr>
          <p:nvPr/>
        </p:nvSpPr>
        <p:spPr bwMode="auto">
          <a:xfrm>
            <a:off x="1928813" y="3127375"/>
            <a:ext cx="852487" cy="306388"/>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err="1">
                <a:solidFill>
                  <a:srgbClr val="000000"/>
                </a:solidFill>
              </a:rPr>
              <a:t>dc:date</a:t>
            </a:r>
            <a:endParaRPr lang="en-GB" sz="1400" dirty="0">
              <a:solidFill>
                <a:srgbClr val="000000"/>
              </a:solidFill>
            </a:endParaRPr>
          </a:p>
        </p:txBody>
      </p:sp>
      <p:sp>
        <p:nvSpPr>
          <p:cNvPr id="23566" name="Text Box 14"/>
          <p:cNvSpPr txBox="1">
            <a:spLocks noChangeArrowheads="1"/>
          </p:cNvSpPr>
          <p:nvPr/>
        </p:nvSpPr>
        <p:spPr bwMode="auto">
          <a:xfrm>
            <a:off x="4175125" y="3024188"/>
            <a:ext cx="1093788" cy="306387"/>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err="1">
                <a:solidFill>
                  <a:srgbClr val="000000"/>
                </a:solidFill>
              </a:rPr>
              <a:t>dc:creator</a:t>
            </a:r>
            <a:endParaRPr lang="en-GB" sz="1400" dirty="0">
              <a:solidFill>
                <a:srgbClr val="000000"/>
              </a:solidFill>
            </a:endParaRPr>
          </a:p>
        </p:txBody>
      </p:sp>
      <p:sp>
        <p:nvSpPr>
          <p:cNvPr id="23567" name="Text Box 15"/>
          <p:cNvSpPr txBox="1">
            <a:spLocks noChangeArrowheads="1"/>
          </p:cNvSpPr>
          <p:nvPr/>
        </p:nvSpPr>
        <p:spPr bwMode="auto">
          <a:xfrm>
            <a:off x="5972175" y="4191000"/>
            <a:ext cx="1030288" cy="306388"/>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org:email</a:t>
            </a:r>
          </a:p>
        </p:txBody>
      </p:sp>
      <p:sp>
        <p:nvSpPr>
          <p:cNvPr id="23568" name="Text Box 16"/>
          <p:cNvSpPr txBox="1">
            <a:spLocks noChangeArrowheads="1"/>
          </p:cNvSpPr>
          <p:nvPr/>
        </p:nvSpPr>
        <p:spPr bwMode="auto">
          <a:xfrm>
            <a:off x="2952750" y="3435350"/>
            <a:ext cx="1443038" cy="306388"/>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err="1">
                <a:solidFill>
                  <a:srgbClr val="000000"/>
                </a:solidFill>
              </a:rPr>
              <a:t>dc:description</a:t>
            </a:r>
            <a:endParaRPr lang="en-GB" sz="1400" dirty="0">
              <a:solidFill>
                <a:srgbClr val="000000"/>
              </a:solidFill>
            </a:endParaRPr>
          </a:p>
        </p:txBody>
      </p:sp>
      <p:sp>
        <p:nvSpPr>
          <p:cNvPr id="23569" name="Text Box 17"/>
          <p:cNvSpPr txBox="1">
            <a:spLocks noChangeArrowheads="1"/>
          </p:cNvSpPr>
          <p:nvPr/>
        </p:nvSpPr>
        <p:spPr bwMode="auto">
          <a:xfrm>
            <a:off x="2003425" y="1828800"/>
            <a:ext cx="3600450" cy="398463"/>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000000"/>
                </a:solidFill>
                <a:effectLst>
                  <a:outerShdw blurRad="38100" dist="38100" dir="2700000" algn="tl">
                    <a:srgbClr val="C0C0C0"/>
                  </a:outerShdw>
                </a:effectLst>
              </a:rPr>
              <a:t>Media metadata database: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4578"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4579" name="Text Box 3"/>
          <p:cNvSpPr txBox="1">
            <a:spLocks noChangeArrowheads="1"/>
          </p:cNvSpPr>
          <p:nvPr/>
        </p:nvSpPr>
        <p:spPr bwMode="auto">
          <a:xfrm>
            <a:off x="3810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RDF Example</a:t>
            </a:r>
          </a:p>
        </p:txBody>
      </p:sp>
      <p:sp>
        <p:nvSpPr>
          <p:cNvPr id="24580" name="Oval 4"/>
          <p:cNvSpPr>
            <a:spLocks noChangeArrowheads="1"/>
          </p:cNvSpPr>
          <p:nvPr/>
        </p:nvSpPr>
        <p:spPr bwMode="auto">
          <a:xfrm>
            <a:off x="5486400" y="2743200"/>
            <a:ext cx="1535113" cy="350838"/>
          </a:xfrm>
          <a:prstGeom prst="ellipse">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org:Professor</a:t>
            </a:r>
          </a:p>
        </p:txBody>
      </p:sp>
      <p:sp>
        <p:nvSpPr>
          <p:cNvPr id="24581" name="Oval 5"/>
          <p:cNvSpPr>
            <a:spLocks noChangeArrowheads="1"/>
          </p:cNvSpPr>
          <p:nvPr/>
        </p:nvSpPr>
        <p:spPr bwMode="auto">
          <a:xfrm>
            <a:off x="5568950" y="4170363"/>
            <a:ext cx="1535113" cy="350837"/>
          </a:xfrm>
          <a:prstGeom prst="ellipse">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ex:SemanticWeb</a:t>
            </a:r>
          </a:p>
        </p:txBody>
      </p:sp>
      <p:sp>
        <p:nvSpPr>
          <p:cNvPr id="24582" name="Rectangle 6"/>
          <p:cNvSpPr>
            <a:spLocks noChangeArrowheads="1"/>
          </p:cNvSpPr>
          <p:nvPr/>
        </p:nvSpPr>
        <p:spPr bwMode="auto">
          <a:xfrm>
            <a:off x="6215074" y="3357562"/>
            <a:ext cx="2714644" cy="642942"/>
          </a:xfrm>
          <a:prstGeom prst="rect">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dirty="0" smtClean="0">
                <a:solidFill>
                  <a:srgbClr val="000000"/>
                </a:solidFill>
              </a:rPr>
              <a:t>Prof Mark Baker (Reading University, UK)</a:t>
            </a:r>
            <a:endParaRPr lang="en-GB" sz="1100" dirty="0">
              <a:solidFill>
                <a:srgbClr val="000000"/>
              </a:solidFill>
            </a:endParaRPr>
          </a:p>
        </p:txBody>
      </p:sp>
      <p:cxnSp>
        <p:nvCxnSpPr>
          <p:cNvPr id="24583" name="AutoShape 7"/>
          <p:cNvCxnSpPr>
            <a:cxnSpLocks noChangeShapeType="1"/>
            <a:stCxn id="24591" idx="7"/>
            <a:endCxn id="24580" idx="2"/>
          </p:cNvCxnSpPr>
          <p:nvPr/>
        </p:nvCxnSpPr>
        <p:spPr bwMode="auto">
          <a:xfrm flipV="1">
            <a:off x="4587875" y="2917825"/>
            <a:ext cx="900113" cy="712788"/>
          </a:xfrm>
          <a:prstGeom prst="straightConnector1">
            <a:avLst/>
          </a:prstGeom>
          <a:noFill/>
          <a:ln w="9360">
            <a:solidFill>
              <a:srgbClr val="000000"/>
            </a:solidFill>
            <a:miter lim="800000"/>
            <a:headEnd/>
            <a:tailEnd type="triangle" w="med" len="med"/>
          </a:ln>
          <a:effectLst/>
        </p:spPr>
      </p:cxnSp>
      <p:cxnSp>
        <p:nvCxnSpPr>
          <p:cNvPr id="24584" name="AutoShape 8"/>
          <p:cNvCxnSpPr>
            <a:cxnSpLocks noChangeShapeType="1"/>
            <a:stCxn id="24591" idx="6"/>
            <a:endCxn id="24582" idx="1"/>
          </p:cNvCxnSpPr>
          <p:nvPr/>
        </p:nvCxnSpPr>
        <p:spPr bwMode="auto">
          <a:xfrm flipV="1">
            <a:off x="4811713" y="3679033"/>
            <a:ext cx="1403361" cy="77786"/>
          </a:xfrm>
          <a:prstGeom prst="straightConnector1">
            <a:avLst/>
          </a:prstGeom>
          <a:noFill/>
          <a:ln w="9360">
            <a:solidFill>
              <a:srgbClr val="000000"/>
            </a:solidFill>
            <a:miter lim="800000"/>
            <a:headEnd/>
            <a:tailEnd type="triangle" w="med" len="med"/>
          </a:ln>
          <a:effectLst/>
        </p:spPr>
      </p:cxnSp>
      <p:cxnSp>
        <p:nvCxnSpPr>
          <p:cNvPr id="24585" name="AutoShape 9"/>
          <p:cNvCxnSpPr>
            <a:cxnSpLocks noChangeShapeType="1"/>
            <a:stCxn id="24591" idx="5"/>
            <a:endCxn id="24581" idx="2"/>
          </p:cNvCxnSpPr>
          <p:nvPr/>
        </p:nvCxnSpPr>
        <p:spPr bwMode="auto">
          <a:xfrm>
            <a:off x="4587875" y="3881438"/>
            <a:ext cx="982663" cy="465137"/>
          </a:xfrm>
          <a:prstGeom prst="straightConnector1">
            <a:avLst/>
          </a:prstGeom>
          <a:noFill/>
          <a:ln w="9360">
            <a:solidFill>
              <a:srgbClr val="000000"/>
            </a:solidFill>
            <a:miter lim="800000"/>
            <a:headEnd/>
            <a:tailEnd type="triangle" w="med" len="med"/>
          </a:ln>
          <a:effectLst/>
        </p:spPr>
      </p:cxnSp>
      <p:sp>
        <p:nvSpPr>
          <p:cNvPr id="24586" name="Text Box 10"/>
          <p:cNvSpPr txBox="1">
            <a:spLocks noChangeArrowheads="1"/>
          </p:cNvSpPr>
          <p:nvPr/>
        </p:nvSpPr>
        <p:spPr bwMode="auto">
          <a:xfrm>
            <a:off x="4402138" y="3016250"/>
            <a:ext cx="784225"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rdf:type</a:t>
            </a:r>
          </a:p>
        </p:txBody>
      </p:sp>
      <p:sp>
        <p:nvSpPr>
          <p:cNvPr id="24587" name="Text Box 11"/>
          <p:cNvSpPr txBox="1">
            <a:spLocks noChangeArrowheads="1"/>
          </p:cNvSpPr>
          <p:nvPr/>
        </p:nvSpPr>
        <p:spPr bwMode="auto">
          <a:xfrm>
            <a:off x="4970463" y="3343275"/>
            <a:ext cx="860425"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vcard:FN</a:t>
            </a:r>
          </a:p>
        </p:txBody>
      </p:sp>
      <p:sp>
        <p:nvSpPr>
          <p:cNvPr id="24588" name="Text Box 12"/>
          <p:cNvSpPr txBox="1">
            <a:spLocks noChangeArrowheads="1"/>
          </p:cNvSpPr>
          <p:nvPr/>
        </p:nvSpPr>
        <p:spPr bwMode="auto">
          <a:xfrm>
            <a:off x="4933950" y="3856038"/>
            <a:ext cx="1147763"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org:worksOn</a:t>
            </a:r>
          </a:p>
        </p:txBody>
      </p:sp>
      <p:sp>
        <p:nvSpPr>
          <p:cNvPr id="24589" name="Oval 13"/>
          <p:cNvSpPr>
            <a:spLocks noChangeArrowheads="1"/>
          </p:cNvSpPr>
          <p:nvPr/>
        </p:nvSpPr>
        <p:spPr bwMode="auto">
          <a:xfrm>
            <a:off x="2605088" y="4983163"/>
            <a:ext cx="3262312" cy="350837"/>
          </a:xfrm>
          <a:prstGeom prst="ellipse">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smtClean="0">
                <a:solidFill>
                  <a:srgbClr val="000000"/>
                </a:solidFill>
              </a:rPr>
              <a:t>mailto:Courtesy: Prof Mark Baker (Reading University, UK)</a:t>
            </a:r>
            <a:endParaRPr lang="en-GB" sz="1200" dirty="0">
              <a:solidFill>
                <a:srgbClr val="000000"/>
              </a:solidFill>
            </a:endParaRPr>
          </a:p>
        </p:txBody>
      </p:sp>
      <p:sp>
        <p:nvSpPr>
          <p:cNvPr id="24590" name="Text Box 14"/>
          <p:cNvSpPr txBox="1">
            <a:spLocks noChangeArrowheads="1"/>
          </p:cNvSpPr>
          <p:nvPr/>
        </p:nvSpPr>
        <p:spPr bwMode="auto">
          <a:xfrm>
            <a:off x="719138" y="2030413"/>
            <a:ext cx="3152775" cy="398462"/>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000000"/>
                </a:solidFill>
                <a:effectLst>
                  <a:outerShdw blurRad="38100" dist="38100" dir="2700000" algn="tl">
                    <a:srgbClr val="C0C0C0"/>
                  </a:outerShdw>
                </a:effectLst>
              </a:rPr>
              <a:t>Organisation database:</a:t>
            </a:r>
          </a:p>
        </p:txBody>
      </p:sp>
      <p:sp>
        <p:nvSpPr>
          <p:cNvPr id="24591" name="Oval 15"/>
          <p:cNvSpPr>
            <a:spLocks noChangeArrowheads="1"/>
          </p:cNvSpPr>
          <p:nvPr/>
        </p:nvSpPr>
        <p:spPr bwMode="auto">
          <a:xfrm>
            <a:off x="3276600" y="3581400"/>
            <a:ext cx="1535113" cy="350838"/>
          </a:xfrm>
          <a:prstGeom prst="ellipse">
            <a:avLst/>
          </a:prstGeom>
          <a:solidFill>
            <a:srgbClr val="FFFFFF"/>
          </a:solidFill>
          <a:ln w="9360">
            <a:solidFill>
              <a:srgbClr val="000000"/>
            </a:solidFill>
            <a:miter lim="800000"/>
            <a:headEnd/>
            <a:tailEnd/>
          </a:ln>
          <a:effectLst/>
        </p:spPr>
        <p:txBody>
          <a:bodyPr wrap="none" anchor="ctr"/>
          <a:lstStyle/>
          <a:p>
            <a:endParaRPr lang="en-GB"/>
          </a:p>
        </p:txBody>
      </p:sp>
      <p:cxnSp>
        <p:nvCxnSpPr>
          <p:cNvPr id="24592" name="AutoShape 16"/>
          <p:cNvCxnSpPr>
            <a:cxnSpLocks noChangeShapeType="1"/>
          </p:cNvCxnSpPr>
          <p:nvPr/>
        </p:nvCxnSpPr>
        <p:spPr bwMode="auto">
          <a:xfrm>
            <a:off x="4044950" y="3902075"/>
            <a:ext cx="193675" cy="1050925"/>
          </a:xfrm>
          <a:prstGeom prst="straightConnector1">
            <a:avLst/>
          </a:prstGeom>
          <a:noFill/>
          <a:ln w="9360">
            <a:solidFill>
              <a:srgbClr val="000000"/>
            </a:solidFill>
            <a:miter lim="800000"/>
            <a:headEnd/>
            <a:tailEnd type="triangle" w="med" len="med"/>
          </a:ln>
          <a:effectLst/>
        </p:spPr>
      </p:cxnSp>
      <p:sp>
        <p:nvSpPr>
          <p:cNvPr id="24593" name="Text Box 17"/>
          <p:cNvSpPr txBox="1">
            <a:spLocks noChangeArrowheads="1"/>
          </p:cNvSpPr>
          <p:nvPr/>
        </p:nvSpPr>
        <p:spPr bwMode="auto">
          <a:xfrm>
            <a:off x="4076700" y="4144963"/>
            <a:ext cx="904875"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org:email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5602"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5603" name="Text Box 3"/>
          <p:cNvSpPr txBox="1">
            <a:spLocks noChangeArrowheads="1"/>
          </p:cNvSpPr>
          <p:nvPr/>
        </p:nvSpPr>
        <p:spPr bwMode="auto">
          <a:xfrm>
            <a:off x="3810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RDF Example</a:t>
            </a:r>
          </a:p>
        </p:txBody>
      </p:sp>
      <p:sp>
        <p:nvSpPr>
          <p:cNvPr id="25604" name="Oval 4"/>
          <p:cNvSpPr>
            <a:spLocks noChangeArrowheads="1"/>
          </p:cNvSpPr>
          <p:nvPr/>
        </p:nvSpPr>
        <p:spPr bwMode="auto">
          <a:xfrm>
            <a:off x="5973763" y="2541588"/>
            <a:ext cx="1535112" cy="350837"/>
          </a:xfrm>
          <a:prstGeom prst="ellipse">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org:Professor</a:t>
            </a:r>
          </a:p>
        </p:txBody>
      </p:sp>
      <p:sp>
        <p:nvSpPr>
          <p:cNvPr id="25605" name="Oval 5"/>
          <p:cNvSpPr>
            <a:spLocks noChangeArrowheads="1"/>
          </p:cNvSpPr>
          <p:nvPr/>
        </p:nvSpPr>
        <p:spPr bwMode="auto">
          <a:xfrm>
            <a:off x="6056313" y="3968750"/>
            <a:ext cx="1535112" cy="350838"/>
          </a:xfrm>
          <a:prstGeom prst="ellipse">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ex:SemanticWeb</a:t>
            </a:r>
          </a:p>
        </p:txBody>
      </p:sp>
      <p:sp>
        <p:nvSpPr>
          <p:cNvPr id="25606" name="Rectangle 6"/>
          <p:cNvSpPr>
            <a:spLocks noChangeArrowheads="1"/>
          </p:cNvSpPr>
          <p:nvPr/>
        </p:nvSpPr>
        <p:spPr bwMode="auto">
          <a:xfrm>
            <a:off x="6505575" y="3289300"/>
            <a:ext cx="1419225" cy="254000"/>
          </a:xfrm>
          <a:prstGeom prst="rect">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smtClean="0">
                <a:solidFill>
                  <a:srgbClr val="000000"/>
                </a:solidFill>
              </a:rPr>
              <a:t>Prof Mark Baker (Reading University, UK)</a:t>
            </a:r>
            <a:endParaRPr lang="en-GB" sz="1200" dirty="0">
              <a:solidFill>
                <a:srgbClr val="000000"/>
              </a:solidFill>
            </a:endParaRPr>
          </a:p>
        </p:txBody>
      </p:sp>
      <p:cxnSp>
        <p:nvCxnSpPr>
          <p:cNvPr id="25607" name="AutoShape 7"/>
          <p:cNvCxnSpPr>
            <a:cxnSpLocks noChangeShapeType="1"/>
            <a:stCxn id="25615" idx="7"/>
            <a:endCxn id="25604" idx="2"/>
          </p:cNvCxnSpPr>
          <p:nvPr/>
        </p:nvCxnSpPr>
        <p:spPr bwMode="auto">
          <a:xfrm flipV="1">
            <a:off x="5075238" y="2716213"/>
            <a:ext cx="900112" cy="712787"/>
          </a:xfrm>
          <a:prstGeom prst="straightConnector1">
            <a:avLst/>
          </a:prstGeom>
          <a:noFill/>
          <a:ln w="9360">
            <a:solidFill>
              <a:srgbClr val="000000"/>
            </a:solidFill>
            <a:miter lim="800000"/>
            <a:headEnd/>
            <a:tailEnd type="triangle" w="med" len="med"/>
          </a:ln>
          <a:effectLst/>
        </p:spPr>
      </p:cxnSp>
      <p:cxnSp>
        <p:nvCxnSpPr>
          <p:cNvPr id="25608" name="AutoShape 8"/>
          <p:cNvCxnSpPr>
            <a:cxnSpLocks noChangeShapeType="1"/>
            <a:stCxn id="25615" idx="6"/>
            <a:endCxn id="25606" idx="1"/>
          </p:cNvCxnSpPr>
          <p:nvPr/>
        </p:nvCxnSpPr>
        <p:spPr bwMode="auto">
          <a:xfrm flipV="1">
            <a:off x="5299075" y="3416300"/>
            <a:ext cx="1206500" cy="138113"/>
          </a:xfrm>
          <a:prstGeom prst="straightConnector1">
            <a:avLst/>
          </a:prstGeom>
          <a:noFill/>
          <a:ln w="9360">
            <a:solidFill>
              <a:srgbClr val="000000"/>
            </a:solidFill>
            <a:miter lim="800000"/>
            <a:headEnd/>
            <a:tailEnd type="triangle" w="med" len="med"/>
          </a:ln>
          <a:effectLst/>
        </p:spPr>
      </p:cxnSp>
      <p:cxnSp>
        <p:nvCxnSpPr>
          <p:cNvPr id="25609" name="AutoShape 9"/>
          <p:cNvCxnSpPr>
            <a:cxnSpLocks noChangeShapeType="1"/>
            <a:stCxn id="25615" idx="5"/>
            <a:endCxn id="25605" idx="2"/>
          </p:cNvCxnSpPr>
          <p:nvPr/>
        </p:nvCxnSpPr>
        <p:spPr bwMode="auto">
          <a:xfrm>
            <a:off x="5075238" y="3679825"/>
            <a:ext cx="982662" cy="465138"/>
          </a:xfrm>
          <a:prstGeom prst="straightConnector1">
            <a:avLst/>
          </a:prstGeom>
          <a:noFill/>
          <a:ln w="9360">
            <a:solidFill>
              <a:srgbClr val="000000"/>
            </a:solidFill>
            <a:miter lim="800000"/>
            <a:headEnd/>
            <a:tailEnd type="triangle" w="med" len="med"/>
          </a:ln>
          <a:effectLst/>
        </p:spPr>
      </p:cxnSp>
      <p:sp>
        <p:nvSpPr>
          <p:cNvPr id="25610" name="Text Box 10"/>
          <p:cNvSpPr txBox="1">
            <a:spLocks noChangeArrowheads="1"/>
          </p:cNvSpPr>
          <p:nvPr/>
        </p:nvSpPr>
        <p:spPr bwMode="auto">
          <a:xfrm>
            <a:off x="4889500" y="2814638"/>
            <a:ext cx="784225"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rdf:type</a:t>
            </a:r>
          </a:p>
        </p:txBody>
      </p:sp>
      <p:sp>
        <p:nvSpPr>
          <p:cNvPr id="25611" name="Text Box 11"/>
          <p:cNvSpPr txBox="1">
            <a:spLocks noChangeArrowheads="1"/>
          </p:cNvSpPr>
          <p:nvPr/>
        </p:nvSpPr>
        <p:spPr bwMode="auto">
          <a:xfrm>
            <a:off x="5459413" y="3141663"/>
            <a:ext cx="860425"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vcard:FN</a:t>
            </a:r>
          </a:p>
        </p:txBody>
      </p:sp>
      <p:sp>
        <p:nvSpPr>
          <p:cNvPr id="25612" name="Text Box 12"/>
          <p:cNvSpPr txBox="1">
            <a:spLocks noChangeArrowheads="1"/>
          </p:cNvSpPr>
          <p:nvPr/>
        </p:nvSpPr>
        <p:spPr bwMode="auto">
          <a:xfrm>
            <a:off x="5421313" y="3654425"/>
            <a:ext cx="1147762"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org:worksOn</a:t>
            </a:r>
          </a:p>
        </p:txBody>
      </p:sp>
      <p:sp>
        <p:nvSpPr>
          <p:cNvPr id="25613" name="Oval 13"/>
          <p:cNvSpPr>
            <a:spLocks noChangeArrowheads="1"/>
          </p:cNvSpPr>
          <p:nvPr/>
        </p:nvSpPr>
        <p:spPr bwMode="auto">
          <a:xfrm>
            <a:off x="2863850" y="4705350"/>
            <a:ext cx="3033713" cy="350838"/>
          </a:xfrm>
          <a:prstGeom prst="ellipse">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smtClean="0">
                <a:solidFill>
                  <a:srgbClr val="000000"/>
                </a:solidFill>
              </a:rPr>
              <a:t>mailto:Courtesy: Prof Mark Baker (Reading University, UK)</a:t>
            </a:r>
            <a:endParaRPr lang="en-GB" sz="1200" dirty="0">
              <a:solidFill>
                <a:srgbClr val="000000"/>
              </a:solidFill>
            </a:endParaRPr>
          </a:p>
        </p:txBody>
      </p:sp>
      <p:sp>
        <p:nvSpPr>
          <p:cNvPr id="25614" name="Text Box 14"/>
          <p:cNvSpPr txBox="1">
            <a:spLocks noChangeArrowheads="1"/>
          </p:cNvSpPr>
          <p:nvPr/>
        </p:nvSpPr>
        <p:spPr bwMode="auto">
          <a:xfrm>
            <a:off x="1239838" y="1828800"/>
            <a:ext cx="2486025" cy="398463"/>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000000"/>
                </a:solidFill>
                <a:effectLst>
                  <a:outerShdw blurRad="38100" dist="38100" dir="2700000" algn="tl">
                    <a:srgbClr val="C0C0C0"/>
                  </a:outerShdw>
                </a:effectLst>
              </a:rPr>
              <a:t>Merged database:</a:t>
            </a:r>
          </a:p>
        </p:txBody>
      </p:sp>
      <p:sp>
        <p:nvSpPr>
          <p:cNvPr id="25615" name="Oval 15"/>
          <p:cNvSpPr>
            <a:spLocks noChangeArrowheads="1"/>
          </p:cNvSpPr>
          <p:nvPr/>
        </p:nvSpPr>
        <p:spPr bwMode="auto">
          <a:xfrm>
            <a:off x="3763963" y="3379788"/>
            <a:ext cx="1535112" cy="350837"/>
          </a:xfrm>
          <a:prstGeom prst="ellipse">
            <a:avLst/>
          </a:prstGeom>
          <a:solidFill>
            <a:srgbClr val="FFFFFF"/>
          </a:solidFill>
          <a:ln w="9360">
            <a:solidFill>
              <a:srgbClr val="000000"/>
            </a:solidFill>
            <a:miter lim="800000"/>
            <a:headEnd/>
            <a:tailEnd/>
          </a:ln>
          <a:effectLst/>
        </p:spPr>
        <p:txBody>
          <a:bodyPr wrap="none" anchor="ctr"/>
          <a:lstStyle/>
          <a:p>
            <a:endParaRPr lang="en-GB"/>
          </a:p>
        </p:txBody>
      </p:sp>
      <p:cxnSp>
        <p:nvCxnSpPr>
          <p:cNvPr id="25616" name="AutoShape 16"/>
          <p:cNvCxnSpPr>
            <a:cxnSpLocks noChangeShapeType="1"/>
            <a:stCxn id="25615" idx="4"/>
            <a:endCxn id="25613" idx="0"/>
          </p:cNvCxnSpPr>
          <p:nvPr/>
        </p:nvCxnSpPr>
        <p:spPr bwMode="auto">
          <a:xfrm flipH="1">
            <a:off x="4381500" y="3730625"/>
            <a:ext cx="150813" cy="974725"/>
          </a:xfrm>
          <a:prstGeom prst="straightConnector1">
            <a:avLst/>
          </a:prstGeom>
          <a:noFill/>
          <a:ln w="9360">
            <a:solidFill>
              <a:srgbClr val="000000"/>
            </a:solidFill>
            <a:miter lim="800000"/>
            <a:headEnd/>
            <a:tailEnd type="triangle" w="med" len="med"/>
          </a:ln>
          <a:effectLst/>
        </p:spPr>
      </p:cxnSp>
      <p:sp>
        <p:nvSpPr>
          <p:cNvPr id="25617" name="Text Box 17"/>
          <p:cNvSpPr txBox="1">
            <a:spLocks noChangeArrowheads="1"/>
          </p:cNvSpPr>
          <p:nvPr/>
        </p:nvSpPr>
        <p:spPr bwMode="auto">
          <a:xfrm>
            <a:off x="4487863" y="3943350"/>
            <a:ext cx="904875"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org:email</a:t>
            </a:r>
          </a:p>
        </p:txBody>
      </p:sp>
      <p:sp>
        <p:nvSpPr>
          <p:cNvPr id="25618" name="Oval 18"/>
          <p:cNvSpPr>
            <a:spLocks noChangeArrowheads="1"/>
          </p:cNvSpPr>
          <p:nvPr/>
        </p:nvSpPr>
        <p:spPr bwMode="auto">
          <a:xfrm>
            <a:off x="1630363" y="2617788"/>
            <a:ext cx="1535112" cy="350837"/>
          </a:xfrm>
          <a:prstGeom prst="ellipse">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/SemanticWeb.ppt</a:t>
            </a:r>
          </a:p>
        </p:txBody>
      </p:sp>
      <p:sp>
        <p:nvSpPr>
          <p:cNvPr id="25619" name="Rectangle 19"/>
          <p:cNvSpPr>
            <a:spLocks noChangeArrowheads="1"/>
          </p:cNvSpPr>
          <p:nvPr/>
        </p:nvSpPr>
        <p:spPr bwMode="auto">
          <a:xfrm>
            <a:off x="1860550" y="3716338"/>
            <a:ext cx="1604963" cy="254000"/>
          </a:xfrm>
          <a:prstGeom prst="rect">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Talk on Semantic Web</a:t>
            </a:r>
          </a:p>
        </p:txBody>
      </p:sp>
      <p:sp>
        <p:nvSpPr>
          <p:cNvPr id="25620" name="Rectangle 20"/>
          <p:cNvSpPr>
            <a:spLocks noChangeArrowheads="1"/>
          </p:cNvSpPr>
          <p:nvPr/>
        </p:nvSpPr>
        <p:spPr bwMode="auto">
          <a:xfrm>
            <a:off x="987425" y="4140200"/>
            <a:ext cx="1176338" cy="254000"/>
          </a:xfrm>
          <a:prstGeom prst="rect">
            <a:avLst/>
          </a:prstGeom>
          <a:solidFill>
            <a:srgbClr val="FFFFFF"/>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2006-11-06</a:t>
            </a:r>
          </a:p>
        </p:txBody>
      </p:sp>
      <p:cxnSp>
        <p:nvCxnSpPr>
          <p:cNvPr id="25621" name="AutoShape 21"/>
          <p:cNvCxnSpPr>
            <a:cxnSpLocks noChangeShapeType="1"/>
            <a:stCxn id="25618" idx="4"/>
            <a:endCxn id="25619" idx="0"/>
          </p:cNvCxnSpPr>
          <p:nvPr/>
        </p:nvCxnSpPr>
        <p:spPr bwMode="auto">
          <a:xfrm>
            <a:off x="2398713" y="2968625"/>
            <a:ext cx="265112" cy="747713"/>
          </a:xfrm>
          <a:prstGeom prst="straightConnector1">
            <a:avLst/>
          </a:prstGeom>
          <a:noFill/>
          <a:ln w="9360">
            <a:solidFill>
              <a:srgbClr val="000000"/>
            </a:solidFill>
            <a:miter lim="800000"/>
            <a:headEnd/>
            <a:tailEnd type="triangle" w="med" len="med"/>
          </a:ln>
          <a:effectLst/>
        </p:spPr>
      </p:cxnSp>
      <p:cxnSp>
        <p:nvCxnSpPr>
          <p:cNvPr id="25622" name="AutoShape 22"/>
          <p:cNvCxnSpPr>
            <a:cxnSpLocks noChangeShapeType="1"/>
            <a:stCxn id="25618" idx="3"/>
            <a:endCxn id="25620" idx="0"/>
          </p:cNvCxnSpPr>
          <p:nvPr/>
        </p:nvCxnSpPr>
        <p:spPr bwMode="auto">
          <a:xfrm flipH="1">
            <a:off x="1574800" y="2917825"/>
            <a:ext cx="279400" cy="1223963"/>
          </a:xfrm>
          <a:prstGeom prst="straightConnector1">
            <a:avLst/>
          </a:prstGeom>
          <a:noFill/>
          <a:ln w="9360">
            <a:solidFill>
              <a:srgbClr val="000000"/>
            </a:solidFill>
            <a:miter lim="800000"/>
            <a:headEnd/>
            <a:tailEnd type="triangle" w="med" len="med"/>
          </a:ln>
          <a:effectLst/>
        </p:spPr>
      </p:cxnSp>
      <p:cxnSp>
        <p:nvCxnSpPr>
          <p:cNvPr id="25623" name="AutoShape 23"/>
          <p:cNvCxnSpPr>
            <a:cxnSpLocks noChangeShapeType="1"/>
            <a:stCxn id="25618" idx="5"/>
          </p:cNvCxnSpPr>
          <p:nvPr/>
        </p:nvCxnSpPr>
        <p:spPr bwMode="auto">
          <a:xfrm>
            <a:off x="2940050" y="2917825"/>
            <a:ext cx="1049338" cy="514350"/>
          </a:xfrm>
          <a:prstGeom prst="straightConnector1">
            <a:avLst/>
          </a:prstGeom>
          <a:noFill/>
          <a:ln w="9360">
            <a:solidFill>
              <a:srgbClr val="000000"/>
            </a:solidFill>
            <a:miter lim="800000"/>
            <a:headEnd/>
            <a:tailEnd type="triangle" w="med" len="med"/>
          </a:ln>
          <a:effectLst/>
        </p:spPr>
      </p:cxnSp>
      <p:sp>
        <p:nvSpPr>
          <p:cNvPr id="25624" name="Text Box 24"/>
          <p:cNvSpPr txBox="1">
            <a:spLocks noChangeArrowheads="1"/>
          </p:cNvSpPr>
          <p:nvPr/>
        </p:nvSpPr>
        <p:spPr bwMode="auto">
          <a:xfrm>
            <a:off x="1111250" y="3151188"/>
            <a:ext cx="755650"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dc:date</a:t>
            </a:r>
          </a:p>
        </p:txBody>
      </p:sp>
      <p:sp>
        <p:nvSpPr>
          <p:cNvPr id="25625" name="Text Box 25"/>
          <p:cNvSpPr txBox="1">
            <a:spLocks noChangeArrowheads="1"/>
          </p:cNvSpPr>
          <p:nvPr/>
        </p:nvSpPr>
        <p:spPr bwMode="auto">
          <a:xfrm>
            <a:off x="3175000" y="2895600"/>
            <a:ext cx="960438"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dc:creator</a:t>
            </a:r>
          </a:p>
        </p:txBody>
      </p:sp>
      <p:sp>
        <p:nvSpPr>
          <p:cNvPr id="25626" name="Text Box 26"/>
          <p:cNvSpPr txBox="1">
            <a:spLocks noChangeArrowheads="1"/>
          </p:cNvSpPr>
          <p:nvPr/>
        </p:nvSpPr>
        <p:spPr bwMode="auto">
          <a:xfrm>
            <a:off x="2138363" y="3190875"/>
            <a:ext cx="1258887" cy="27622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dc:description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6626"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6627" name="Text Box 3"/>
          <p:cNvSpPr txBox="1">
            <a:spLocks noChangeArrowheads="1"/>
          </p:cNvSpPr>
          <p:nvPr/>
        </p:nvSpPr>
        <p:spPr bwMode="auto">
          <a:xfrm>
            <a:off x="5334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FOAF:Semantic Web case study </a:t>
            </a:r>
          </a:p>
        </p:txBody>
      </p:sp>
      <p:pic>
        <p:nvPicPr>
          <p:cNvPr id="26628" name="Picture 4"/>
          <p:cNvPicPr>
            <a:picLocks noChangeAspect="1" noChangeArrowheads="1"/>
          </p:cNvPicPr>
          <p:nvPr/>
        </p:nvPicPr>
        <p:blipFill>
          <a:blip r:embed="rId3"/>
          <a:srcRect/>
          <a:stretch>
            <a:fillRect/>
          </a:stretch>
        </p:blipFill>
        <p:spPr bwMode="auto">
          <a:xfrm>
            <a:off x="4800600" y="3733800"/>
            <a:ext cx="2819400" cy="2565400"/>
          </a:xfrm>
          <a:prstGeom prst="rect">
            <a:avLst/>
          </a:prstGeom>
          <a:noFill/>
          <a:ln w="9525">
            <a:noFill/>
            <a:round/>
            <a:headEnd/>
            <a:tailEnd/>
          </a:ln>
          <a:effectLst/>
        </p:spPr>
      </p:pic>
      <p:sp>
        <p:nvSpPr>
          <p:cNvPr id="26629" name="Text Box 5"/>
          <p:cNvSpPr txBox="1">
            <a:spLocks noChangeArrowheads="1"/>
          </p:cNvSpPr>
          <p:nvPr/>
        </p:nvSpPr>
        <p:spPr bwMode="auto">
          <a:xfrm>
            <a:off x="381000" y="990600"/>
            <a:ext cx="3048000" cy="4794250"/>
          </a:xfrm>
          <a:prstGeom prst="rect">
            <a:avLst/>
          </a:prstGeom>
          <a:noFill/>
          <a:ln w="9525">
            <a:noFill/>
            <a:round/>
            <a:headEnd/>
            <a:tailEnd/>
          </a:ln>
          <a:effectLst/>
        </p:spPr>
        <p:txBody>
          <a:bodyPr lIns="90000" tIns="46800" rIns="90000" bIns="46800">
            <a:spAutoFit/>
          </a:bodyPr>
          <a:lstStyle/>
          <a:p>
            <a:pPr>
              <a:spcBef>
                <a:spcPts val="5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000000"/>
                </a:solidFill>
                <a:cs typeface="Arial" charset="0"/>
              </a:rPr>
              <a:t>The </a:t>
            </a:r>
            <a:r>
              <a:rPr lang="en-GB" sz="2000" i="1">
                <a:solidFill>
                  <a:srgbClr val="3333CC"/>
                </a:solidFill>
                <a:cs typeface="Arial" charset="0"/>
              </a:rPr>
              <a:t>Friend of a Friend</a:t>
            </a:r>
            <a:r>
              <a:rPr lang="en-GB" sz="2000">
                <a:solidFill>
                  <a:srgbClr val="000000"/>
                </a:solidFill>
                <a:cs typeface="Arial" charset="0"/>
              </a:rPr>
              <a:t> (FOAF) project is about creating a Web of machine-readable homepages describing people, the links between them and the things they create and do. </a:t>
            </a:r>
          </a:p>
          <a:p>
            <a:pPr>
              <a:spcBef>
                <a:spcPts val="5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2000">
              <a:solidFill>
                <a:srgbClr val="000000"/>
              </a:solidFill>
              <a:cs typeface="Arial" charset="0"/>
            </a:endParaRPr>
          </a:p>
          <a:p>
            <a:pPr>
              <a:spcBef>
                <a:spcPts val="5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000000"/>
                </a:solidFill>
              </a:rPr>
              <a:t>Distributed RDF/XML records describing people, who they know, projects they work on…</a:t>
            </a:r>
          </a:p>
        </p:txBody>
      </p:sp>
      <p:pic>
        <p:nvPicPr>
          <p:cNvPr id="26630" name="Picture 6"/>
          <p:cNvPicPr>
            <a:picLocks noChangeAspect="1" noChangeArrowheads="1"/>
          </p:cNvPicPr>
          <p:nvPr/>
        </p:nvPicPr>
        <p:blipFill>
          <a:blip r:embed="rId4"/>
          <a:srcRect/>
          <a:stretch>
            <a:fillRect/>
          </a:stretch>
        </p:blipFill>
        <p:spPr bwMode="auto">
          <a:xfrm>
            <a:off x="3886200" y="914400"/>
            <a:ext cx="4460875" cy="27940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5122"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5123" name="Text Box 3"/>
          <p:cNvSpPr txBox="1">
            <a:spLocks noChangeArrowheads="1"/>
          </p:cNvSpPr>
          <p:nvPr/>
        </p:nvSpPr>
        <p:spPr bwMode="auto">
          <a:xfrm>
            <a:off x="1066800" y="76200"/>
            <a:ext cx="73152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What does this mean?</a:t>
            </a:r>
          </a:p>
        </p:txBody>
      </p:sp>
      <p:graphicFrame>
        <p:nvGraphicFramePr>
          <p:cNvPr id="5124" name="Group 4"/>
          <p:cNvGraphicFramePr>
            <a:graphicFrameLocks noGrp="1"/>
          </p:cNvGraphicFramePr>
          <p:nvPr/>
        </p:nvGraphicFramePr>
        <p:xfrm>
          <a:off x="687388" y="914400"/>
          <a:ext cx="4133850" cy="4191000"/>
        </p:xfrm>
        <a:graphic>
          <a:graphicData uri="http://schemas.openxmlformats.org/drawingml/2006/table">
            <a:tbl>
              <a:tblPr/>
              <a:tblGrid>
                <a:gridCol w="2068512"/>
                <a:gridCol w="2065338"/>
              </a:tblGrid>
              <a:tr h="6985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2400" b="0" i="0" u="none" strike="noStrike" cap="none" normalizeH="0" baseline="0" smtClean="0">
                        <a:ln>
                          <a:noFill/>
                        </a:ln>
                        <a:solidFill>
                          <a:srgbClr val="000000"/>
                        </a:solidFill>
                        <a:effectLst/>
                        <a:latin typeface="Comic Sans MS" charset="0"/>
                        <a:ea typeface="ＭＳ Ｐゴシック" charset="-128"/>
                      </a:endParaRP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2400" b="0" i="0" u="none" strike="noStrike" cap="none" normalizeH="0" baseline="0" smtClean="0">
                        <a:ln>
                          <a:noFill/>
                        </a:ln>
                        <a:solidFill>
                          <a:srgbClr val="000000"/>
                        </a:solidFill>
                        <a:effectLst/>
                        <a:latin typeface="Comic Sans MS" charset="0"/>
                        <a:ea typeface="ＭＳ Ｐゴシック" charset="-128"/>
                      </a:endParaRPr>
                    </a:p>
                  </a:txBody>
                  <a:tcPr marL="36000" marR="36000" marT="45071" marB="36000" anchor="ctr" horzOverflow="overflow">
                    <a:lnL>
                      <a:noFill/>
                    </a:lnL>
                    <a:lnR>
                      <a:noFill/>
                    </a:lnR>
                    <a:lnT>
                      <a:noFill/>
                    </a:lnT>
                    <a:lnB>
                      <a:noFill/>
                    </a:lnB>
                    <a:lnTlToBr>
                      <a:noFill/>
                    </a:lnTlToBr>
                    <a:lnBlToTr>
                      <a:noFill/>
                    </a:lnBlToTr>
                    <a:noFill/>
                  </a:tcPr>
                </a:tc>
              </a:tr>
              <a:tr h="6985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87354#ABU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19</a:t>
                      </a:r>
                    </a:p>
                  </a:txBody>
                  <a:tcPr marL="36000" marR="36000" marT="45071" marB="36000" anchor="ctr" horzOverflow="overflow">
                    <a:lnL>
                      <a:noFill/>
                    </a:lnL>
                    <a:lnR>
                      <a:noFill/>
                    </a:lnR>
                    <a:lnT>
                      <a:noFill/>
                    </a:lnT>
                    <a:lnB>
                      <a:noFill/>
                    </a:lnB>
                    <a:lnTlToBr>
                      <a:noFill/>
                    </a:lnTlToBr>
                    <a:lnBlToTr>
                      <a:noFill/>
                    </a:lnBlToTr>
                    <a:noFill/>
                  </a:tcPr>
                </a:tc>
              </a:tr>
              <a:tr h="6985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87355#ABU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11</a:t>
                      </a:r>
                    </a:p>
                  </a:txBody>
                  <a:tcPr marL="36000" marR="36000" marT="45071" marB="36000" anchor="ctr" horzOverflow="overflow">
                    <a:lnL>
                      <a:noFill/>
                    </a:lnL>
                    <a:lnR>
                      <a:noFill/>
                    </a:lnR>
                    <a:lnT>
                      <a:noFill/>
                    </a:lnT>
                    <a:lnB>
                      <a:noFill/>
                    </a:lnB>
                    <a:lnTlToBr>
                      <a:noFill/>
                    </a:lnTlToBr>
                    <a:lnBlToTr>
                      <a:noFill/>
                    </a:lnBlToTr>
                    <a:noFill/>
                  </a:tcPr>
                </a:tc>
              </a:tr>
              <a:tr h="6985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87356#ABU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14</a:t>
                      </a:r>
                    </a:p>
                  </a:txBody>
                  <a:tcPr marL="36000" marR="36000" marT="45071" marB="36000" anchor="ctr" horzOverflow="overflow">
                    <a:lnL>
                      <a:noFill/>
                    </a:lnL>
                    <a:lnR>
                      <a:noFill/>
                    </a:lnR>
                    <a:lnT>
                      <a:noFill/>
                    </a:lnT>
                    <a:lnB>
                      <a:noFill/>
                    </a:lnB>
                    <a:lnTlToBr>
                      <a:noFill/>
                    </a:lnTlToBr>
                    <a:lnBlToTr>
                      <a:noFill/>
                    </a:lnBlToTr>
                    <a:noFill/>
                  </a:tcPr>
                </a:tc>
              </a:tr>
              <a:tr h="6985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87357#ABU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17</a:t>
                      </a:r>
                    </a:p>
                  </a:txBody>
                  <a:tcPr marL="36000" marR="36000" marT="45071" marB="36000" anchor="ctr" horzOverflow="overflow">
                    <a:lnL>
                      <a:noFill/>
                    </a:lnL>
                    <a:lnR>
                      <a:noFill/>
                    </a:lnR>
                    <a:lnT>
                      <a:noFill/>
                    </a:lnT>
                    <a:lnB>
                      <a:noFill/>
                    </a:lnB>
                    <a:lnTlToBr>
                      <a:noFill/>
                    </a:lnTlToBr>
                    <a:lnBlToTr>
                      <a:noFill/>
                    </a:lnBlToTr>
                    <a:noFill/>
                  </a:tcPr>
                </a:tc>
              </a:tr>
              <a:tr h="6985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87358#ABU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19</a:t>
                      </a:r>
                    </a:p>
                  </a:txBody>
                  <a:tcPr marL="36000" marR="36000" marT="45071" marB="36000" anchor="ctr" horzOverflow="overflow">
                    <a:lnL>
                      <a:noFill/>
                    </a:lnL>
                    <a:lnR>
                      <a:noFill/>
                    </a:lnR>
                    <a:lnT>
                      <a:noFill/>
                    </a:lnT>
                    <a:lnB>
                      <a:noFill/>
                    </a:lnB>
                    <a:lnTlToBr>
                      <a:noFill/>
                    </a:lnTlToBr>
                    <a:lnBlToTr>
                      <a:noFill/>
                    </a:lnBlToTr>
                    <a:noFill/>
                  </a:tcPr>
                </a:tc>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7650"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7651" name="Text Box 3"/>
          <p:cNvSpPr txBox="1">
            <a:spLocks noChangeArrowheads="1"/>
          </p:cNvSpPr>
          <p:nvPr/>
        </p:nvSpPr>
        <p:spPr bwMode="auto">
          <a:xfrm>
            <a:off x="3048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A simple FOAF model</a:t>
            </a:r>
          </a:p>
        </p:txBody>
      </p:sp>
      <p:sp>
        <p:nvSpPr>
          <p:cNvPr id="27652" name="AutoShape 4"/>
          <p:cNvSpPr>
            <a:spLocks noChangeArrowheads="1"/>
          </p:cNvSpPr>
          <p:nvPr/>
        </p:nvSpPr>
        <p:spPr bwMode="auto">
          <a:xfrm>
            <a:off x="1295400" y="3200400"/>
            <a:ext cx="914400" cy="914400"/>
          </a:xfrm>
          <a:prstGeom prst="roundRect">
            <a:avLst>
              <a:gd name="adj" fmla="val 16667"/>
            </a:avLst>
          </a:prstGeom>
          <a:solidFill>
            <a:srgbClr val="00CC99">
              <a:alpha val="50000"/>
            </a:srgbClr>
          </a:solidFill>
          <a:ln w="9360">
            <a:solidFill>
              <a:srgbClr val="000000"/>
            </a:solidFill>
            <a:miter lim="800000"/>
            <a:headEnd/>
            <a:tailEnd/>
          </a:ln>
          <a:effectLst/>
        </p:spPr>
        <p:txBody>
          <a:bodyPr wrap="none" anchor="ctr"/>
          <a:lstStyle/>
          <a:p>
            <a:endParaRPr lang="en-GB"/>
          </a:p>
        </p:txBody>
      </p:sp>
      <p:sp>
        <p:nvSpPr>
          <p:cNvPr id="27653" name="Rectangle 5"/>
          <p:cNvSpPr>
            <a:spLocks noChangeArrowheads="1"/>
          </p:cNvSpPr>
          <p:nvPr/>
        </p:nvSpPr>
        <p:spPr bwMode="auto">
          <a:xfrm>
            <a:off x="4953000" y="3509963"/>
            <a:ext cx="2057400" cy="925511"/>
          </a:xfrm>
          <a:prstGeom prst="rect">
            <a:avLst/>
          </a:prstGeom>
          <a:solidFill>
            <a:srgbClr val="00CC99">
              <a:alpha val="50000"/>
            </a:srgbClr>
          </a:solidFill>
          <a:ln w="9360">
            <a:solidFill>
              <a:srgbClr val="000000"/>
            </a:solidFill>
            <a:miter lim="800000"/>
            <a:headEnd/>
            <a:tailEnd/>
          </a:ln>
          <a:effec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rPr>
              <a:t>Prof Mark Baker (Reading University, UK)</a:t>
            </a:r>
            <a:endParaRPr lang="en-GB" sz="1800" dirty="0">
              <a:solidFill>
                <a:srgbClr val="000000"/>
              </a:solidFill>
            </a:endParaRPr>
          </a:p>
        </p:txBody>
      </p:sp>
      <p:sp>
        <p:nvSpPr>
          <p:cNvPr id="27654" name="AutoShape 6"/>
          <p:cNvSpPr>
            <a:spLocks noChangeArrowheads="1"/>
          </p:cNvSpPr>
          <p:nvPr/>
        </p:nvSpPr>
        <p:spPr bwMode="auto">
          <a:xfrm>
            <a:off x="4876800" y="1905000"/>
            <a:ext cx="1676400" cy="407988"/>
          </a:xfrm>
          <a:prstGeom prst="roundRect">
            <a:avLst>
              <a:gd name="adj" fmla="val 16667"/>
            </a:avLst>
          </a:prstGeom>
          <a:solidFill>
            <a:srgbClr val="00CC99">
              <a:alpha val="50000"/>
            </a:srgbClr>
          </a:solidFill>
          <a:ln w="9360">
            <a:solidFill>
              <a:srgbClr val="000000"/>
            </a:solidFill>
            <a:miter lim="800000"/>
            <a:headEnd/>
            <a:tailEnd/>
          </a:ln>
          <a:effec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foaf:Person</a:t>
            </a:r>
          </a:p>
        </p:txBody>
      </p:sp>
      <p:sp>
        <p:nvSpPr>
          <p:cNvPr id="27655" name="AutoShape 7"/>
          <p:cNvSpPr>
            <a:spLocks noChangeArrowheads="1"/>
          </p:cNvSpPr>
          <p:nvPr/>
        </p:nvSpPr>
        <p:spPr bwMode="auto">
          <a:xfrm>
            <a:off x="4495800" y="4876800"/>
            <a:ext cx="3608388" cy="407988"/>
          </a:xfrm>
          <a:prstGeom prst="roundRect">
            <a:avLst>
              <a:gd name="adj" fmla="val 16667"/>
            </a:avLst>
          </a:prstGeom>
          <a:solidFill>
            <a:srgbClr val="00CC99">
              <a:alpha val="50000"/>
            </a:srgbClr>
          </a:solidFill>
          <a:ln w="9360">
            <a:solidFill>
              <a:srgbClr val="000000"/>
            </a:solidFill>
            <a:miter lim="800000"/>
            <a:headEnd/>
            <a:tailEnd/>
          </a:ln>
          <a:effec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mailto:mm@example.com</a:t>
            </a:r>
          </a:p>
        </p:txBody>
      </p:sp>
      <p:cxnSp>
        <p:nvCxnSpPr>
          <p:cNvPr id="27656" name="AutoShape 8"/>
          <p:cNvCxnSpPr>
            <a:cxnSpLocks noChangeShapeType="1"/>
            <a:stCxn id="27652" idx="3"/>
            <a:endCxn id="27653" idx="1"/>
          </p:cNvCxnSpPr>
          <p:nvPr/>
        </p:nvCxnSpPr>
        <p:spPr bwMode="auto">
          <a:xfrm>
            <a:off x="2209800" y="3657600"/>
            <a:ext cx="2743200" cy="315119"/>
          </a:xfrm>
          <a:prstGeom prst="curvedConnector3">
            <a:avLst>
              <a:gd name="adj1" fmla="val 50000"/>
            </a:avLst>
          </a:prstGeom>
          <a:noFill/>
          <a:ln w="9360">
            <a:solidFill>
              <a:srgbClr val="000000"/>
            </a:solidFill>
            <a:miter lim="800000"/>
            <a:headEnd/>
            <a:tailEnd type="triangle" w="med" len="med"/>
          </a:ln>
          <a:effectLst/>
        </p:spPr>
      </p:cxnSp>
      <p:cxnSp>
        <p:nvCxnSpPr>
          <p:cNvPr id="27657" name="AutoShape 9"/>
          <p:cNvCxnSpPr>
            <a:cxnSpLocks noChangeShapeType="1"/>
            <a:stCxn id="27652" idx="3"/>
            <a:endCxn id="27654" idx="1"/>
          </p:cNvCxnSpPr>
          <p:nvPr/>
        </p:nvCxnSpPr>
        <p:spPr bwMode="auto">
          <a:xfrm flipV="1">
            <a:off x="2209800" y="2108200"/>
            <a:ext cx="2667000" cy="1547813"/>
          </a:xfrm>
          <a:prstGeom prst="curvedConnector3">
            <a:avLst>
              <a:gd name="adj1" fmla="val 50000"/>
            </a:avLst>
          </a:prstGeom>
          <a:noFill/>
          <a:ln w="9360">
            <a:solidFill>
              <a:srgbClr val="000000"/>
            </a:solidFill>
            <a:miter lim="800000"/>
            <a:headEnd/>
            <a:tailEnd type="triangle" w="med" len="med"/>
          </a:ln>
          <a:effectLst/>
        </p:spPr>
      </p:cxnSp>
      <p:cxnSp>
        <p:nvCxnSpPr>
          <p:cNvPr id="27658" name="AutoShape 10"/>
          <p:cNvCxnSpPr>
            <a:cxnSpLocks noChangeShapeType="1"/>
            <a:stCxn id="27652" idx="3"/>
            <a:endCxn id="27655" idx="1"/>
          </p:cNvCxnSpPr>
          <p:nvPr/>
        </p:nvCxnSpPr>
        <p:spPr bwMode="auto">
          <a:xfrm>
            <a:off x="2209800" y="3657600"/>
            <a:ext cx="2286000" cy="1423988"/>
          </a:xfrm>
          <a:prstGeom prst="curvedConnector3">
            <a:avLst>
              <a:gd name="adj1" fmla="val 50000"/>
            </a:avLst>
          </a:prstGeom>
          <a:noFill/>
          <a:ln w="9360">
            <a:solidFill>
              <a:srgbClr val="000000"/>
            </a:solidFill>
            <a:miter lim="800000"/>
            <a:headEnd/>
            <a:tailEnd type="triangle" w="med" len="med"/>
          </a:ln>
          <a:effectLst/>
        </p:spPr>
      </p:cxnSp>
      <p:sp>
        <p:nvSpPr>
          <p:cNvPr id="27659" name="Rectangle 11"/>
          <p:cNvSpPr>
            <a:spLocks noChangeArrowheads="1"/>
          </p:cNvSpPr>
          <p:nvPr/>
        </p:nvSpPr>
        <p:spPr bwMode="auto">
          <a:xfrm>
            <a:off x="3201988" y="3352800"/>
            <a:ext cx="1414462"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foaf:name</a:t>
            </a:r>
          </a:p>
        </p:txBody>
      </p:sp>
      <p:sp>
        <p:nvSpPr>
          <p:cNvPr id="27660" name="Rectangle 12"/>
          <p:cNvSpPr>
            <a:spLocks noChangeArrowheads="1"/>
          </p:cNvSpPr>
          <p:nvPr/>
        </p:nvSpPr>
        <p:spPr bwMode="auto">
          <a:xfrm>
            <a:off x="3125788" y="2438400"/>
            <a:ext cx="1277937"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rdf:type</a:t>
            </a:r>
          </a:p>
        </p:txBody>
      </p:sp>
      <p:sp>
        <p:nvSpPr>
          <p:cNvPr id="27661" name="Rectangle 13"/>
          <p:cNvSpPr>
            <a:spLocks noChangeArrowheads="1"/>
          </p:cNvSpPr>
          <p:nvPr/>
        </p:nvSpPr>
        <p:spPr bwMode="auto">
          <a:xfrm>
            <a:off x="2744788" y="4267200"/>
            <a:ext cx="1414462"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foaf:mbox</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8674"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8675" name="Text Box 3"/>
          <p:cNvSpPr txBox="1">
            <a:spLocks noChangeArrowheads="1"/>
          </p:cNvSpPr>
          <p:nvPr/>
        </p:nvSpPr>
        <p:spPr bwMode="auto">
          <a:xfrm>
            <a:off x="3810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dirty="0">
                <a:solidFill>
                  <a:srgbClr val="FF0000"/>
                </a:solidFill>
              </a:rPr>
              <a:t>.. which can be serialized in XML</a:t>
            </a:r>
          </a:p>
        </p:txBody>
      </p:sp>
      <p:sp>
        <p:nvSpPr>
          <p:cNvPr id="28676" name="Text Box 4"/>
          <p:cNvSpPr txBox="1">
            <a:spLocks noChangeArrowheads="1"/>
          </p:cNvSpPr>
          <p:nvPr/>
        </p:nvSpPr>
        <p:spPr bwMode="auto">
          <a:xfrm>
            <a:off x="685800" y="2057400"/>
            <a:ext cx="7772400" cy="3141502"/>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&lt;</a:t>
            </a:r>
            <a:r>
              <a:rPr lang="en-GB" sz="1800" dirty="0" err="1">
                <a:solidFill>
                  <a:srgbClr val="000000"/>
                </a:solidFill>
                <a:latin typeface="Courier New" charset="0"/>
                <a:cs typeface="Arial" charset="0"/>
              </a:rPr>
              <a:t>rdf:RDF</a:t>
            </a:r>
            <a:endParaRPr lang="en-GB" sz="1800" dirty="0">
              <a:solidFill>
                <a:srgbClr val="000000"/>
              </a:solidFill>
              <a:latin typeface="Courier New" charset="0"/>
              <a:cs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err="1">
                <a:solidFill>
                  <a:srgbClr val="000000"/>
                </a:solidFill>
                <a:latin typeface="Courier New" charset="0"/>
                <a:cs typeface="Arial" charset="0"/>
              </a:rPr>
              <a:t>xmlns:rdf</a:t>
            </a:r>
            <a:r>
              <a:rPr lang="en-GB" sz="1800" dirty="0">
                <a:solidFill>
                  <a:srgbClr val="000000"/>
                </a:solidFill>
                <a:latin typeface="Courier New" charset="0"/>
                <a:cs typeface="Arial" charset="0"/>
              </a:rPr>
              <a:t>="http://www.w3.org/1999/02/22-rdf-syntax-ns#"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err="1">
                <a:solidFill>
                  <a:srgbClr val="000000"/>
                </a:solidFill>
                <a:latin typeface="Courier New" charset="0"/>
                <a:cs typeface="Arial" charset="0"/>
              </a:rPr>
              <a:t>xmlns:foaf</a:t>
            </a:r>
            <a:r>
              <a:rPr lang="en-GB" sz="1800" dirty="0">
                <a:solidFill>
                  <a:srgbClr val="000000"/>
                </a:solidFill>
                <a:latin typeface="Courier New" charset="0"/>
                <a:cs typeface="Arial" charset="0"/>
              </a:rPr>
              <a:t>="http://xmlns.com/foaf/0.1/"&gt;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dirty="0">
              <a:solidFill>
                <a:srgbClr val="000000"/>
              </a:solidFill>
              <a:latin typeface="Courier New" charset="0"/>
              <a:cs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foaf:Person</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smtClean="0">
                <a:solidFill>
                  <a:srgbClr val="000000"/>
                </a:solidFill>
                <a:latin typeface="Courier New" charset="0"/>
                <a:cs typeface="Arial" charset="0"/>
              </a:rPr>
              <a:t>foaf:name</a:t>
            </a:r>
            <a:r>
              <a:rPr lang="en-GB" sz="1800" dirty="0" smtClean="0">
                <a:solidFill>
                  <a:srgbClr val="000000"/>
                </a:solidFill>
                <a:latin typeface="Courier New" charset="0"/>
                <a:cs typeface="Arial" charset="0"/>
              </a:rPr>
              <a:t>&gt;Prof Mark Baker (Reading University, UK)&lt;/</a:t>
            </a:r>
            <a:r>
              <a:rPr lang="en-GB" sz="1800" dirty="0" err="1">
                <a:solidFill>
                  <a:srgbClr val="000000"/>
                </a:solidFill>
                <a:latin typeface="Courier New" charset="0"/>
                <a:cs typeface="Arial" charset="0"/>
              </a:rPr>
              <a:t>foaf:name</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foaf:mbox</a:t>
            </a: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rdf:resource</a:t>
            </a:r>
            <a:r>
              <a:rPr lang="en-GB" sz="1800" dirty="0">
                <a:solidFill>
                  <a:srgbClr val="000000"/>
                </a:solidFill>
                <a:latin typeface="Courier New" charset="0"/>
                <a:cs typeface="Arial" charset="0"/>
              </a:rPr>
              <a:t>="mailto:mm@example.com" /&gt;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foaf:Person</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dirty="0">
              <a:solidFill>
                <a:srgbClr val="000000"/>
              </a:solidFill>
              <a:latin typeface="Courier New" charset="0"/>
              <a:cs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&lt;/</a:t>
            </a:r>
            <a:r>
              <a:rPr lang="en-GB" sz="1800" dirty="0" err="1">
                <a:solidFill>
                  <a:srgbClr val="000000"/>
                </a:solidFill>
                <a:latin typeface="Courier New" charset="0"/>
                <a:cs typeface="Arial" charset="0"/>
              </a:rPr>
              <a:t>rdf:RDF</a:t>
            </a:r>
            <a:r>
              <a:rPr lang="en-GB" sz="1800" dirty="0">
                <a:solidFill>
                  <a:srgbClr val="000000"/>
                </a:solidFill>
                <a:latin typeface="Courier New" charset="0"/>
                <a:cs typeface="Arial" charset="0"/>
              </a:rPr>
              <a:t>&gt;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29698"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29699" name="Text Box 3"/>
          <p:cNvSpPr txBox="1">
            <a:spLocks noChangeArrowheads="1"/>
          </p:cNvSpPr>
          <p:nvPr/>
        </p:nvSpPr>
        <p:spPr bwMode="auto">
          <a:xfrm>
            <a:off x="1524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dirty="0">
                <a:solidFill>
                  <a:srgbClr val="FF0000"/>
                </a:solidFill>
              </a:rPr>
              <a:t>.. and N3</a:t>
            </a:r>
          </a:p>
        </p:txBody>
      </p:sp>
      <p:sp>
        <p:nvSpPr>
          <p:cNvPr id="29700" name="Text Box 4"/>
          <p:cNvSpPr txBox="1">
            <a:spLocks noChangeArrowheads="1"/>
          </p:cNvSpPr>
          <p:nvPr/>
        </p:nvSpPr>
        <p:spPr bwMode="auto">
          <a:xfrm>
            <a:off x="609600" y="2057400"/>
            <a:ext cx="8305800" cy="2289175"/>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dirty="0">
              <a:solidFill>
                <a:srgbClr val="000000"/>
              </a:solidFill>
              <a:latin typeface="Courier New" charset="0"/>
              <a:cs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@prefix </a:t>
            </a:r>
            <a:r>
              <a:rPr lang="en-GB" sz="1800" dirty="0" err="1">
                <a:solidFill>
                  <a:srgbClr val="000000"/>
                </a:solidFill>
                <a:latin typeface="Courier New" charset="0"/>
                <a:cs typeface="Arial" charset="0"/>
              </a:rPr>
              <a:t>rdf</a:t>
            </a:r>
            <a:r>
              <a:rPr lang="en-GB" sz="1800" dirty="0">
                <a:solidFill>
                  <a:srgbClr val="000000"/>
                </a:solidFill>
                <a:latin typeface="Courier New" charset="0"/>
                <a:cs typeface="Arial" charset="0"/>
              </a:rPr>
              <a:t> &lt;http://www.w3.org/1999/02/22-rdf-syntax-ns#&gt;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@prefix </a:t>
            </a:r>
            <a:r>
              <a:rPr lang="en-GB" sz="1800" dirty="0" err="1">
                <a:solidFill>
                  <a:srgbClr val="000000"/>
                </a:solidFill>
                <a:latin typeface="Courier New" charset="0"/>
                <a:cs typeface="Arial" charset="0"/>
              </a:rPr>
              <a:t>foaf</a:t>
            </a:r>
            <a:r>
              <a:rPr lang="en-GB" sz="1800" dirty="0">
                <a:solidFill>
                  <a:srgbClr val="000000"/>
                </a:solidFill>
                <a:latin typeface="Courier New" charset="0"/>
                <a:cs typeface="Arial" charset="0"/>
              </a:rPr>
              <a:t> &lt;http://xmlns.com/foaf/0.1/&gt;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dirty="0">
              <a:solidFill>
                <a:srgbClr val="000000"/>
              </a:solidFill>
              <a:latin typeface="Courier New" charset="0"/>
              <a:cs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 </a:t>
            </a:r>
            <a:r>
              <a:rPr lang="en-GB" sz="1800" dirty="0" err="1">
                <a:solidFill>
                  <a:srgbClr val="000000"/>
                </a:solidFill>
                <a:latin typeface="Courier New" charset="0"/>
                <a:cs typeface="Arial" charset="0"/>
              </a:rPr>
              <a:t>foaf:Person</a:t>
            </a:r>
            <a:r>
              <a:rPr lang="en-GB" sz="1800" dirty="0">
                <a:solidFill>
                  <a:srgbClr val="000000"/>
                </a:solidFill>
                <a:latin typeface="Courier New" charset="0"/>
                <a:cs typeface="Arial" charset="0"/>
              </a:rPr>
              <a: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foaf:name</a:t>
            </a:r>
            <a:r>
              <a:rPr lang="en-GB" sz="1800" dirty="0">
                <a:solidFill>
                  <a:srgbClr val="000000"/>
                </a:solidFill>
                <a:latin typeface="Courier New" charset="0"/>
                <a:cs typeface="Arial" charset="0"/>
              </a:rPr>
              <a:t> </a:t>
            </a:r>
            <a:r>
              <a:rPr lang="en-GB" sz="1800" dirty="0" smtClean="0">
                <a:solidFill>
                  <a:srgbClr val="000000"/>
                </a:solidFill>
                <a:latin typeface="Courier New" charset="0"/>
                <a:cs typeface="Arial" charset="0"/>
              </a:rPr>
              <a:t>“Prof Mark Baker (Reading University, UK)”;</a:t>
            </a:r>
            <a:endParaRPr lang="en-GB" sz="1800" dirty="0">
              <a:solidFill>
                <a:srgbClr val="000000"/>
              </a:solidFill>
              <a:latin typeface="Courier New" charset="0"/>
              <a:cs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foaf:mbox</a:t>
            </a:r>
            <a:r>
              <a:rPr lang="en-GB" sz="1800" dirty="0">
                <a:solidFill>
                  <a:srgbClr val="000000"/>
                </a:solidFill>
                <a:latin typeface="Courier New" charset="0"/>
                <a:cs typeface="Arial" charset="0"/>
              </a:rPr>
              <a:t> &lt;mailto:mm@example.com&gt;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dirty="0">
              <a:solidFill>
                <a:srgbClr val="000000"/>
              </a:solidFill>
              <a:latin typeface="Courier New" charset="0"/>
              <a:cs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0722"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0723" name="Text Box 3"/>
          <p:cNvSpPr txBox="1">
            <a:spLocks noChangeArrowheads="1"/>
          </p:cNvSpPr>
          <p:nvPr/>
        </p:nvSpPr>
        <p:spPr bwMode="auto">
          <a:xfrm>
            <a:off x="2286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A more complex foaf model</a:t>
            </a:r>
          </a:p>
        </p:txBody>
      </p:sp>
      <p:sp>
        <p:nvSpPr>
          <p:cNvPr id="30724" name="AutoShape 4"/>
          <p:cNvSpPr>
            <a:spLocks noChangeArrowheads="1"/>
          </p:cNvSpPr>
          <p:nvPr/>
        </p:nvSpPr>
        <p:spPr bwMode="auto">
          <a:xfrm>
            <a:off x="2819400" y="3276600"/>
            <a:ext cx="914400" cy="914400"/>
          </a:xfrm>
          <a:prstGeom prst="roundRect">
            <a:avLst>
              <a:gd name="adj" fmla="val 16667"/>
            </a:avLst>
          </a:prstGeom>
          <a:solidFill>
            <a:srgbClr val="00CC99">
              <a:alpha val="50000"/>
            </a:srgbClr>
          </a:solidFill>
          <a:ln w="9360">
            <a:solidFill>
              <a:srgbClr val="000000"/>
            </a:solidFill>
            <a:miter lim="800000"/>
            <a:headEnd/>
            <a:tailEnd/>
          </a:ln>
          <a:effectLst/>
        </p:spPr>
        <p:txBody>
          <a:bodyPr wrap="none" anchor="ctr"/>
          <a:lstStyle/>
          <a:p>
            <a:endParaRPr lang="en-GB"/>
          </a:p>
        </p:txBody>
      </p:sp>
      <p:sp>
        <p:nvSpPr>
          <p:cNvPr id="30725" name="Rectangle 5"/>
          <p:cNvSpPr>
            <a:spLocks noChangeArrowheads="1"/>
          </p:cNvSpPr>
          <p:nvPr/>
        </p:nvSpPr>
        <p:spPr bwMode="auto">
          <a:xfrm>
            <a:off x="228600" y="3584575"/>
            <a:ext cx="2057400" cy="925511"/>
          </a:xfrm>
          <a:prstGeom prst="rect">
            <a:avLst/>
          </a:prstGeom>
          <a:solidFill>
            <a:srgbClr val="00CC99">
              <a:alpha val="50000"/>
            </a:srgbClr>
          </a:solidFill>
          <a:ln w="9360">
            <a:solidFill>
              <a:srgbClr val="000000"/>
            </a:solidFill>
            <a:miter lim="800000"/>
            <a:headEnd/>
            <a:tailEnd/>
          </a:ln>
          <a:effec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rPr>
              <a:t>Prof Mark Baker (Reading University, UK)</a:t>
            </a:r>
            <a:endParaRPr lang="en-GB" sz="1800" dirty="0">
              <a:solidFill>
                <a:srgbClr val="000000"/>
              </a:solidFill>
            </a:endParaRPr>
          </a:p>
        </p:txBody>
      </p:sp>
      <p:sp>
        <p:nvSpPr>
          <p:cNvPr id="30726" name="AutoShape 6"/>
          <p:cNvSpPr>
            <a:spLocks noChangeArrowheads="1"/>
          </p:cNvSpPr>
          <p:nvPr/>
        </p:nvSpPr>
        <p:spPr bwMode="auto">
          <a:xfrm>
            <a:off x="381000" y="1905000"/>
            <a:ext cx="1676400" cy="407988"/>
          </a:xfrm>
          <a:prstGeom prst="roundRect">
            <a:avLst>
              <a:gd name="adj" fmla="val 16667"/>
            </a:avLst>
          </a:prstGeom>
          <a:solidFill>
            <a:srgbClr val="00CC99">
              <a:alpha val="50000"/>
            </a:srgbClr>
          </a:solidFill>
          <a:ln w="9360">
            <a:solidFill>
              <a:srgbClr val="000000"/>
            </a:solidFill>
            <a:miter lim="800000"/>
            <a:headEnd/>
            <a:tailEnd/>
          </a:ln>
          <a:effec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foaf:Person</a:t>
            </a:r>
          </a:p>
        </p:txBody>
      </p:sp>
      <p:sp>
        <p:nvSpPr>
          <p:cNvPr id="30727" name="AutoShape 7"/>
          <p:cNvSpPr>
            <a:spLocks noChangeArrowheads="1"/>
          </p:cNvSpPr>
          <p:nvPr/>
        </p:nvSpPr>
        <p:spPr bwMode="auto">
          <a:xfrm>
            <a:off x="304800" y="5410200"/>
            <a:ext cx="3608388" cy="407988"/>
          </a:xfrm>
          <a:prstGeom prst="roundRect">
            <a:avLst>
              <a:gd name="adj" fmla="val 16667"/>
            </a:avLst>
          </a:prstGeom>
          <a:solidFill>
            <a:srgbClr val="00CC99">
              <a:alpha val="50000"/>
            </a:srgbClr>
          </a:solidFill>
          <a:ln w="9360">
            <a:solidFill>
              <a:srgbClr val="000000"/>
            </a:solidFill>
            <a:miter lim="800000"/>
            <a:headEnd/>
            <a:tailEnd/>
          </a:ln>
          <a:effec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mailto:mm@example.com</a:t>
            </a:r>
          </a:p>
        </p:txBody>
      </p:sp>
      <p:cxnSp>
        <p:nvCxnSpPr>
          <p:cNvPr id="30728" name="AutoShape 8"/>
          <p:cNvCxnSpPr>
            <a:cxnSpLocks noChangeShapeType="1"/>
            <a:stCxn id="30724" idx="1"/>
            <a:endCxn id="30725" idx="0"/>
          </p:cNvCxnSpPr>
          <p:nvPr/>
        </p:nvCxnSpPr>
        <p:spPr bwMode="auto">
          <a:xfrm rot="10800000">
            <a:off x="1257300" y="3584576"/>
            <a:ext cx="1562100" cy="149225"/>
          </a:xfrm>
          <a:prstGeom prst="curvedConnector4">
            <a:avLst>
              <a:gd name="adj1" fmla="val 17073"/>
              <a:gd name="adj2" fmla="val 253191"/>
            </a:avLst>
          </a:prstGeom>
          <a:noFill/>
          <a:ln w="9360">
            <a:solidFill>
              <a:srgbClr val="000000"/>
            </a:solidFill>
            <a:miter lim="800000"/>
            <a:headEnd/>
            <a:tailEnd type="triangle" w="med" len="med"/>
          </a:ln>
          <a:effectLst/>
        </p:spPr>
      </p:cxnSp>
      <p:cxnSp>
        <p:nvCxnSpPr>
          <p:cNvPr id="30729" name="AutoShape 9"/>
          <p:cNvCxnSpPr>
            <a:cxnSpLocks noChangeShapeType="1"/>
            <a:stCxn id="30724" idx="1"/>
            <a:endCxn id="30726" idx="3"/>
          </p:cNvCxnSpPr>
          <p:nvPr/>
        </p:nvCxnSpPr>
        <p:spPr bwMode="auto">
          <a:xfrm flipH="1" flipV="1">
            <a:off x="1295400" y="487363"/>
            <a:ext cx="762000" cy="1624012"/>
          </a:xfrm>
          <a:prstGeom prst="curvedConnector3">
            <a:avLst>
              <a:gd name="adj1" fmla="val 50000"/>
            </a:avLst>
          </a:prstGeom>
          <a:noFill/>
          <a:ln w="9360">
            <a:solidFill>
              <a:srgbClr val="000000"/>
            </a:solidFill>
            <a:miter lim="800000"/>
            <a:headEnd/>
            <a:tailEnd type="triangle" w="med" len="med"/>
          </a:ln>
          <a:effectLst/>
        </p:spPr>
      </p:cxnSp>
      <p:cxnSp>
        <p:nvCxnSpPr>
          <p:cNvPr id="30730" name="AutoShape 10"/>
          <p:cNvCxnSpPr>
            <a:cxnSpLocks noChangeShapeType="1"/>
            <a:stCxn id="30724" idx="1"/>
            <a:endCxn id="30727" idx="0"/>
          </p:cNvCxnSpPr>
          <p:nvPr/>
        </p:nvCxnSpPr>
        <p:spPr bwMode="auto">
          <a:xfrm flipH="1">
            <a:off x="1400175" y="2039938"/>
            <a:ext cx="709613" cy="1697037"/>
          </a:xfrm>
          <a:prstGeom prst="curvedConnector3">
            <a:avLst>
              <a:gd name="adj1" fmla="val 50000"/>
            </a:avLst>
          </a:prstGeom>
          <a:noFill/>
          <a:ln w="9360">
            <a:solidFill>
              <a:srgbClr val="000000"/>
            </a:solidFill>
            <a:miter lim="800000"/>
            <a:headEnd/>
            <a:tailEnd type="triangle" w="med" len="med"/>
          </a:ln>
          <a:effectLst/>
        </p:spPr>
      </p:cxnSp>
      <p:sp>
        <p:nvSpPr>
          <p:cNvPr id="30731" name="Rectangle 11"/>
          <p:cNvSpPr>
            <a:spLocks noChangeArrowheads="1"/>
          </p:cNvSpPr>
          <p:nvPr/>
        </p:nvSpPr>
        <p:spPr bwMode="auto">
          <a:xfrm>
            <a:off x="915988" y="3124200"/>
            <a:ext cx="1414462"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foaf:name</a:t>
            </a:r>
          </a:p>
        </p:txBody>
      </p:sp>
      <p:sp>
        <p:nvSpPr>
          <p:cNvPr id="30732" name="Rectangle 12"/>
          <p:cNvSpPr>
            <a:spLocks noChangeArrowheads="1"/>
          </p:cNvSpPr>
          <p:nvPr/>
        </p:nvSpPr>
        <p:spPr bwMode="auto">
          <a:xfrm>
            <a:off x="1449388" y="4800600"/>
            <a:ext cx="1414462"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foaf:mbox</a:t>
            </a:r>
          </a:p>
        </p:txBody>
      </p:sp>
      <p:sp>
        <p:nvSpPr>
          <p:cNvPr id="30733" name="AutoShape 13"/>
          <p:cNvSpPr>
            <a:spLocks noChangeArrowheads="1"/>
          </p:cNvSpPr>
          <p:nvPr/>
        </p:nvSpPr>
        <p:spPr bwMode="auto">
          <a:xfrm>
            <a:off x="4495800" y="3276600"/>
            <a:ext cx="914400" cy="914400"/>
          </a:xfrm>
          <a:prstGeom prst="roundRect">
            <a:avLst>
              <a:gd name="adj" fmla="val 16667"/>
            </a:avLst>
          </a:prstGeom>
          <a:solidFill>
            <a:srgbClr val="00CC99">
              <a:alpha val="50000"/>
            </a:srgbClr>
          </a:solidFill>
          <a:ln w="9360">
            <a:solidFill>
              <a:srgbClr val="000000"/>
            </a:solidFill>
            <a:miter lim="800000"/>
            <a:headEnd/>
            <a:tailEnd/>
          </a:ln>
          <a:effectLst/>
        </p:spPr>
        <p:txBody>
          <a:bodyPr wrap="none" anchor="ctr"/>
          <a:lstStyle/>
          <a:p>
            <a:endParaRPr lang="en-GB"/>
          </a:p>
        </p:txBody>
      </p:sp>
      <p:sp>
        <p:nvSpPr>
          <p:cNvPr id="30734" name="Rectangle 14"/>
          <p:cNvSpPr>
            <a:spLocks noChangeArrowheads="1"/>
          </p:cNvSpPr>
          <p:nvPr/>
        </p:nvSpPr>
        <p:spPr bwMode="auto">
          <a:xfrm>
            <a:off x="6629400" y="3509963"/>
            <a:ext cx="2057400" cy="368300"/>
          </a:xfrm>
          <a:prstGeom prst="rect">
            <a:avLst/>
          </a:prstGeom>
          <a:solidFill>
            <a:srgbClr val="00CC99">
              <a:alpha val="50000"/>
            </a:srgbClr>
          </a:solidFill>
          <a:ln w="9360">
            <a:solidFill>
              <a:srgbClr val="000000"/>
            </a:solidFill>
            <a:miter lim="800000"/>
            <a:headEnd/>
            <a:tailEnd/>
          </a:ln>
          <a:effec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Rich Boakes</a:t>
            </a:r>
          </a:p>
        </p:txBody>
      </p:sp>
      <p:sp>
        <p:nvSpPr>
          <p:cNvPr id="30735" name="AutoShape 15"/>
          <p:cNvSpPr>
            <a:spLocks noChangeArrowheads="1"/>
          </p:cNvSpPr>
          <p:nvPr/>
        </p:nvSpPr>
        <p:spPr bwMode="auto">
          <a:xfrm>
            <a:off x="7010400" y="1828800"/>
            <a:ext cx="1676400" cy="407988"/>
          </a:xfrm>
          <a:prstGeom prst="roundRect">
            <a:avLst>
              <a:gd name="adj" fmla="val 16667"/>
            </a:avLst>
          </a:prstGeom>
          <a:solidFill>
            <a:srgbClr val="00CC99">
              <a:alpha val="50000"/>
            </a:srgbClr>
          </a:solidFill>
          <a:ln w="9360">
            <a:solidFill>
              <a:srgbClr val="000000"/>
            </a:solidFill>
            <a:miter lim="800000"/>
            <a:headEnd/>
            <a:tailEnd/>
          </a:ln>
          <a:effec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foaf:Person</a:t>
            </a:r>
          </a:p>
        </p:txBody>
      </p:sp>
      <p:cxnSp>
        <p:nvCxnSpPr>
          <p:cNvPr id="30736" name="AutoShape 16"/>
          <p:cNvCxnSpPr>
            <a:cxnSpLocks noChangeShapeType="1"/>
            <a:stCxn id="30733" idx="3"/>
            <a:endCxn id="30735" idx="1"/>
          </p:cNvCxnSpPr>
          <p:nvPr/>
        </p:nvCxnSpPr>
        <p:spPr bwMode="auto">
          <a:xfrm flipV="1">
            <a:off x="5410200" y="2032000"/>
            <a:ext cx="1600200" cy="1700213"/>
          </a:xfrm>
          <a:prstGeom prst="curvedConnector3">
            <a:avLst>
              <a:gd name="adj1" fmla="val 50000"/>
            </a:avLst>
          </a:prstGeom>
          <a:noFill/>
          <a:ln w="9360">
            <a:solidFill>
              <a:srgbClr val="000000"/>
            </a:solidFill>
            <a:miter lim="800000"/>
            <a:headEnd/>
            <a:tailEnd type="triangle" w="med" len="med"/>
          </a:ln>
          <a:effectLst/>
        </p:spPr>
      </p:cxnSp>
      <p:sp>
        <p:nvSpPr>
          <p:cNvPr id="30737" name="Rectangle 17"/>
          <p:cNvSpPr>
            <a:spLocks noChangeArrowheads="1"/>
          </p:cNvSpPr>
          <p:nvPr/>
        </p:nvSpPr>
        <p:spPr bwMode="auto">
          <a:xfrm>
            <a:off x="1754188" y="2362200"/>
            <a:ext cx="1277937"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rdf:type</a:t>
            </a:r>
          </a:p>
        </p:txBody>
      </p:sp>
      <p:cxnSp>
        <p:nvCxnSpPr>
          <p:cNvPr id="30738" name="AutoShape 18"/>
          <p:cNvCxnSpPr>
            <a:cxnSpLocks noChangeShapeType="1"/>
            <a:stCxn id="30733" idx="3"/>
            <a:endCxn id="30734" idx="0"/>
          </p:cNvCxnSpPr>
          <p:nvPr/>
        </p:nvCxnSpPr>
        <p:spPr bwMode="auto">
          <a:xfrm flipV="1">
            <a:off x="5410200" y="3509963"/>
            <a:ext cx="2247900" cy="223837"/>
          </a:xfrm>
          <a:prstGeom prst="curvedConnector3">
            <a:avLst>
              <a:gd name="adj1" fmla="val 50000"/>
            </a:avLst>
          </a:prstGeom>
          <a:noFill/>
          <a:ln w="9360">
            <a:solidFill>
              <a:srgbClr val="000000"/>
            </a:solidFill>
            <a:miter lim="800000"/>
            <a:headEnd/>
            <a:tailEnd type="triangle" w="med" len="med"/>
          </a:ln>
          <a:effectLst/>
        </p:spPr>
      </p:cxnSp>
      <p:sp>
        <p:nvSpPr>
          <p:cNvPr id="30739" name="AutoShape 19"/>
          <p:cNvSpPr>
            <a:spLocks noChangeArrowheads="1"/>
          </p:cNvSpPr>
          <p:nvPr/>
        </p:nvSpPr>
        <p:spPr bwMode="auto">
          <a:xfrm>
            <a:off x="5181600" y="5410200"/>
            <a:ext cx="3608388" cy="407988"/>
          </a:xfrm>
          <a:prstGeom prst="roundRect">
            <a:avLst>
              <a:gd name="adj" fmla="val 16667"/>
            </a:avLst>
          </a:prstGeom>
          <a:solidFill>
            <a:srgbClr val="00CC99">
              <a:alpha val="50000"/>
            </a:srgbClr>
          </a:solidFill>
          <a:ln w="9360">
            <a:solidFill>
              <a:srgbClr val="000000"/>
            </a:solidFill>
            <a:miter lim="800000"/>
            <a:headEnd/>
            <a:tailEnd/>
          </a:ln>
          <a:effec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mailto:rb@example.com</a:t>
            </a:r>
          </a:p>
        </p:txBody>
      </p:sp>
      <p:cxnSp>
        <p:nvCxnSpPr>
          <p:cNvPr id="30740" name="AutoShape 20"/>
          <p:cNvCxnSpPr>
            <a:cxnSpLocks noChangeShapeType="1"/>
            <a:stCxn id="30733" idx="3"/>
            <a:endCxn id="30739" idx="0"/>
          </p:cNvCxnSpPr>
          <p:nvPr/>
        </p:nvCxnSpPr>
        <p:spPr bwMode="auto">
          <a:xfrm>
            <a:off x="5410200" y="3733800"/>
            <a:ext cx="1576388" cy="1697038"/>
          </a:xfrm>
          <a:prstGeom prst="curvedConnector3">
            <a:avLst>
              <a:gd name="adj1" fmla="val 50000"/>
            </a:avLst>
          </a:prstGeom>
          <a:noFill/>
          <a:ln w="9360">
            <a:solidFill>
              <a:srgbClr val="000000"/>
            </a:solidFill>
            <a:miter lim="800000"/>
            <a:headEnd/>
            <a:tailEnd type="triangle" w="med" len="med"/>
          </a:ln>
          <a:effectLst/>
        </p:spPr>
      </p:cxnSp>
      <p:cxnSp>
        <p:nvCxnSpPr>
          <p:cNvPr id="30741" name="AutoShape 21"/>
          <p:cNvCxnSpPr>
            <a:cxnSpLocks noChangeShapeType="1"/>
            <a:stCxn id="30724" idx="3"/>
            <a:endCxn id="30733" idx="1"/>
          </p:cNvCxnSpPr>
          <p:nvPr/>
        </p:nvCxnSpPr>
        <p:spPr bwMode="auto">
          <a:xfrm>
            <a:off x="3733800" y="3733800"/>
            <a:ext cx="762000" cy="1588"/>
          </a:xfrm>
          <a:prstGeom prst="straightConnector1">
            <a:avLst/>
          </a:prstGeom>
          <a:noFill/>
          <a:ln w="9360">
            <a:solidFill>
              <a:srgbClr val="000000"/>
            </a:solidFill>
            <a:miter lim="800000"/>
            <a:headEnd/>
            <a:tailEnd type="triangle" w="med" len="med"/>
          </a:ln>
          <a:effectLst/>
        </p:spPr>
      </p:cxnSp>
      <p:sp>
        <p:nvSpPr>
          <p:cNvPr id="30742" name="Rectangle 22"/>
          <p:cNvSpPr>
            <a:spLocks noChangeArrowheads="1"/>
          </p:cNvSpPr>
          <p:nvPr/>
        </p:nvSpPr>
        <p:spPr bwMode="auto">
          <a:xfrm>
            <a:off x="6097588" y="4648200"/>
            <a:ext cx="1414462"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foaf:mbox</a:t>
            </a:r>
          </a:p>
        </p:txBody>
      </p:sp>
      <p:sp>
        <p:nvSpPr>
          <p:cNvPr id="30743" name="Rectangle 23"/>
          <p:cNvSpPr>
            <a:spLocks noChangeArrowheads="1"/>
          </p:cNvSpPr>
          <p:nvPr/>
        </p:nvSpPr>
        <p:spPr bwMode="auto">
          <a:xfrm>
            <a:off x="5868988" y="2286000"/>
            <a:ext cx="1277937"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rdf:type</a:t>
            </a:r>
          </a:p>
        </p:txBody>
      </p:sp>
      <p:sp>
        <p:nvSpPr>
          <p:cNvPr id="30744" name="Rectangle 24"/>
          <p:cNvSpPr>
            <a:spLocks noChangeArrowheads="1"/>
          </p:cNvSpPr>
          <p:nvPr/>
        </p:nvSpPr>
        <p:spPr bwMode="auto">
          <a:xfrm>
            <a:off x="6478588" y="3048000"/>
            <a:ext cx="1414462"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foaf:name</a:t>
            </a:r>
          </a:p>
        </p:txBody>
      </p:sp>
      <p:sp>
        <p:nvSpPr>
          <p:cNvPr id="30745" name="Rectangle 25"/>
          <p:cNvSpPr>
            <a:spLocks noChangeArrowheads="1"/>
          </p:cNvSpPr>
          <p:nvPr/>
        </p:nvSpPr>
        <p:spPr bwMode="auto">
          <a:xfrm>
            <a:off x="3278188" y="3352800"/>
            <a:ext cx="1552575" cy="3683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Courier New" charset="0"/>
                <a:cs typeface="Arial" charset="0"/>
              </a:rPr>
              <a:t>foaf:knows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1746"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1747" name="Text Box 3"/>
          <p:cNvSpPr txBox="1">
            <a:spLocks noChangeArrowheads="1"/>
          </p:cNvSpPr>
          <p:nvPr/>
        </p:nvSpPr>
        <p:spPr bwMode="auto">
          <a:xfrm>
            <a:off x="6858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dirty="0">
                <a:solidFill>
                  <a:srgbClr val="FF0000"/>
                </a:solidFill>
              </a:rPr>
              <a:t>A more complex FOAF example</a:t>
            </a:r>
          </a:p>
        </p:txBody>
      </p:sp>
      <p:sp>
        <p:nvSpPr>
          <p:cNvPr id="31748" name="Text Box 4"/>
          <p:cNvSpPr txBox="1">
            <a:spLocks noChangeArrowheads="1"/>
          </p:cNvSpPr>
          <p:nvPr/>
        </p:nvSpPr>
        <p:spPr bwMode="auto">
          <a:xfrm>
            <a:off x="304800" y="1828800"/>
            <a:ext cx="8534400" cy="3418501"/>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&lt;</a:t>
            </a:r>
            <a:r>
              <a:rPr lang="en-GB" sz="1800" dirty="0" err="1">
                <a:solidFill>
                  <a:srgbClr val="000000"/>
                </a:solidFill>
                <a:latin typeface="Courier New" charset="0"/>
                <a:cs typeface="Arial" charset="0"/>
              </a:rPr>
              <a:t>foaf:Person</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smtClean="0">
                <a:solidFill>
                  <a:srgbClr val="000000"/>
                </a:solidFill>
                <a:latin typeface="Courier New" charset="0"/>
                <a:cs typeface="Arial" charset="0"/>
              </a:rPr>
              <a:t>foaf:name</a:t>
            </a:r>
            <a:r>
              <a:rPr lang="en-GB" sz="1800" dirty="0" smtClean="0">
                <a:solidFill>
                  <a:srgbClr val="000000"/>
                </a:solidFill>
                <a:latin typeface="Courier New" charset="0"/>
                <a:cs typeface="Arial" charset="0"/>
              </a:rPr>
              <a:t>&gt;Prof Mark Baker (Reading University, UK)&lt;/</a:t>
            </a:r>
            <a:r>
              <a:rPr lang="en-GB" sz="1800" dirty="0" err="1">
                <a:solidFill>
                  <a:srgbClr val="000000"/>
                </a:solidFill>
                <a:latin typeface="Courier New" charset="0"/>
                <a:cs typeface="Arial" charset="0"/>
              </a:rPr>
              <a:t>foaf:name</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foaf:mbox</a:t>
            </a: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rdf:resource</a:t>
            </a:r>
            <a:r>
              <a:rPr lang="en-GB" sz="1800" dirty="0">
                <a:solidFill>
                  <a:srgbClr val="000000"/>
                </a:solidFill>
                <a:latin typeface="Courier New" charset="0"/>
                <a:cs typeface="Arial" charset="0"/>
              </a:rPr>
              <a:t>="mailto:mm@example.com"/&gt;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foaf:knows</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foaf:Person</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foaf:mbox</a:t>
            </a: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rdf:resource</a:t>
            </a:r>
            <a:r>
              <a:rPr lang="en-GB" sz="1800" dirty="0">
                <a:solidFill>
                  <a:srgbClr val="000000"/>
                </a:solidFill>
                <a:latin typeface="Courier New" charset="0"/>
                <a:cs typeface="Arial" charset="0"/>
              </a:rPr>
              <a:t>="mailto:rb@example.com" /&gt;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foaf:name</a:t>
            </a:r>
            <a:r>
              <a:rPr lang="en-GB" sz="1800" dirty="0">
                <a:solidFill>
                  <a:srgbClr val="000000"/>
                </a:solidFill>
                <a:latin typeface="Courier New" charset="0"/>
                <a:cs typeface="Arial" charset="0"/>
              </a:rPr>
              <a:t>&gt;Rich </a:t>
            </a:r>
            <a:r>
              <a:rPr lang="en-GB" sz="1800" dirty="0" err="1">
                <a:solidFill>
                  <a:srgbClr val="000000"/>
                </a:solidFill>
                <a:latin typeface="Courier New" charset="0"/>
                <a:cs typeface="Arial" charset="0"/>
              </a:rPr>
              <a:t>Boakes</a:t>
            </a:r>
            <a:r>
              <a:rPr lang="en-GB" sz="1800" dirty="0">
                <a:solidFill>
                  <a:srgbClr val="000000"/>
                </a:solidFill>
                <a:latin typeface="Courier New" charset="0"/>
                <a:cs typeface="Arial" charset="0"/>
              </a:rPr>
              <a:t>&lt;/</a:t>
            </a:r>
            <a:r>
              <a:rPr lang="en-GB" sz="1800" dirty="0" err="1">
                <a:solidFill>
                  <a:srgbClr val="000000"/>
                </a:solidFill>
                <a:latin typeface="Courier New" charset="0"/>
                <a:cs typeface="Arial" charset="0"/>
              </a:rPr>
              <a:t>foaf:name</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foaf:Person</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&lt;/</a:t>
            </a:r>
            <a:r>
              <a:rPr lang="en-GB" sz="1800" dirty="0" err="1">
                <a:solidFill>
                  <a:srgbClr val="000000"/>
                </a:solidFill>
                <a:latin typeface="Courier New" charset="0"/>
                <a:cs typeface="Arial" charset="0"/>
              </a:rPr>
              <a:t>foaf:knows</a:t>
            </a:r>
            <a:r>
              <a:rPr lang="en-GB" sz="1800" dirty="0">
                <a:solidFill>
                  <a:srgbClr val="000000"/>
                </a:solidFill>
                <a:latin typeface="Courier New" charset="0"/>
                <a:cs typeface="Arial" charset="0"/>
              </a:rPr>
              <a:t>&gt;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&lt;/</a:t>
            </a:r>
            <a:r>
              <a:rPr lang="en-GB" sz="1800" dirty="0" err="1">
                <a:solidFill>
                  <a:srgbClr val="000000"/>
                </a:solidFill>
                <a:latin typeface="Courier New" charset="0"/>
                <a:cs typeface="Arial" charset="0"/>
              </a:rPr>
              <a:t>foaf:Person</a:t>
            </a:r>
            <a:r>
              <a:rPr lang="en-GB" sz="1800" dirty="0">
                <a:solidFill>
                  <a:srgbClr val="000000"/>
                </a:solidFill>
                <a:latin typeface="Courier New" charset="0"/>
                <a:cs typeface="Arial" charset="0"/>
              </a:rPr>
              <a:t>&gt; </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1"/>
          <p:cNvSpPr txBox="1">
            <a:spLocks noChangeArrowheads="1"/>
          </p:cNvSpPr>
          <p:nvPr/>
        </p:nvSpPr>
        <p:spPr bwMode="auto">
          <a:xfrm>
            <a:off x="304800" y="2160588"/>
            <a:ext cx="8534400" cy="2587504"/>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 </a:t>
            </a:r>
            <a:r>
              <a:rPr lang="en-GB" sz="1800" dirty="0" err="1">
                <a:solidFill>
                  <a:srgbClr val="000000"/>
                </a:solidFill>
                <a:latin typeface="Courier New" charset="0"/>
                <a:cs typeface="Arial" charset="0"/>
              </a:rPr>
              <a:t>foaf:Person</a:t>
            </a:r>
            <a:r>
              <a:rPr lang="en-GB" sz="1800" dirty="0">
                <a:solidFill>
                  <a:srgbClr val="000000"/>
                </a:solidFill>
                <a:latin typeface="Courier New" charset="0"/>
                <a:cs typeface="Arial" charset="0"/>
              </a:rPr>
              <a: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foaf:name</a:t>
            </a:r>
            <a:r>
              <a:rPr lang="en-GB" sz="1800" dirty="0">
                <a:solidFill>
                  <a:srgbClr val="000000"/>
                </a:solidFill>
                <a:latin typeface="Courier New" charset="0"/>
                <a:cs typeface="Arial" charset="0"/>
              </a:rPr>
              <a:t> </a:t>
            </a:r>
            <a:r>
              <a:rPr lang="en-GB" sz="1800" dirty="0" smtClean="0">
                <a:solidFill>
                  <a:srgbClr val="000000"/>
                </a:solidFill>
                <a:latin typeface="Courier New" charset="0"/>
                <a:cs typeface="Arial" charset="0"/>
              </a:rPr>
              <a:t>“Prof Mark Baker (Reading University, UK)”;</a:t>
            </a:r>
            <a:endParaRPr lang="en-GB" sz="1800" dirty="0">
              <a:solidFill>
                <a:srgbClr val="000000"/>
              </a:solidFill>
              <a:latin typeface="Courier New" charset="0"/>
              <a:cs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foaf:mbox</a:t>
            </a:r>
            <a:r>
              <a:rPr lang="en-GB" sz="1800" dirty="0">
                <a:solidFill>
                  <a:srgbClr val="000000"/>
                </a:solidFill>
                <a:latin typeface="Courier New" charset="0"/>
                <a:cs typeface="Arial" charset="0"/>
              </a:rPr>
              <a:t> &lt;mailto:mm@example.com&gt;;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foaf:knows</a:t>
            </a:r>
            <a:r>
              <a:rPr lang="en-GB" sz="1800" dirty="0">
                <a:solidFill>
                  <a:srgbClr val="000000"/>
                </a:solidFill>
                <a:latin typeface="Courier New" charset="0"/>
                <a:cs typeface="Arial" charset="0"/>
              </a:rPr>
              <a: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 </a:t>
            </a:r>
            <a:r>
              <a:rPr lang="en-GB" sz="1800" dirty="0" err="1">
                <a:solidFill>
                  <a:srgbClr val="000000"/>
                </a:solidFill>
                <a:latin typeface="Courier New" charset="0"/>
                <a:cs typeface="Arial" charset="0"/>
              </a:rPr>
              <a:t>foaf:Person</a:t>
            </a:r>
            <a:r>
              <a:rPr lang="en-GB" sz="1800" dirty="0">
                <a:solidFill>
                  <a:srgbClr val="000000"/>
                </a:solidFill>
                <a:latin typeface="Courier New" charset="0"/>
                <a:cs typeface="Arial" charset="0"/>
              </a:rPr>
              <a: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foaf:mbox</a:t>
            </a:r>
            <a:r>
              <a:rPr lang="en-GB" sz="1800" dirty="0">
                <a:solidFill>
                  <a:srgbClr val="000000"/>
                </a:solidFill>
                <a:latin typeface="Courier New" charset="0"/>
                <a:cs typeface="Arial" charset="0"/>
              </a:rPr>
              <a:t> &lt;mailto:rb@example.com&gt;;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t>
            </a:r>
            <a:r>
              <a:rPr lang="en-GB" sz="1800" dirty="0" err="1">
                <a:solidFill>
                  <a:srgbClr val="000000"/>
                </a:solidFill>
                <a:latin typeface="Courier New" charset="0"/>
                <a:cs typeface="Arial" charset="0"/>
              </a:rPr>
              <a:t>foaf:name</a:t>
            </a:r>
            <a:r>
              <a:rPr lang="en-GB" sz="1800" dirty="0">
                <a:solidFill>
                  <a:srgbClr val="000000"/>
                </a:solidFill>
                <a:latin typeface="Courier New" charset="0"/>
                <a:cs typeface="Arial" charset="0"/>
              </a:rPr>
              <a:t> “Rich </a:t>
            </a:r>
            <a:r>
              <a:rPr lang="en-GB" sz="1800" dirty="0" err="1">
                <a:solidFill>
                  <a:srgbClr val="000000"/>
                </a:solidFill>
                <a:latin typeface="Courier New" charset="0"/>
                <a:cs typeface="Arial" charset="0"/>
              </a:rPr>
              <a:t>Boakes</a:t>
            </a:r>
            <a:r>
              <a:rPr lang="en-GB" sz="1800" dirty="0">
                <a:solidFill>
                  <a:srgbClr val="000000"/>
                </a:solidFill>
                <a:latin typeface="Courier New" charset="0"/>
                <a:cs typeface="Arial" charset="0"/>
              </a:rPr>
              <a:t>”</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Courier New" charset="0"/>
                <a:cs typeface="Arial" charset="0"/>
              </a:rPr>
              <a:t>   ].</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dirty="0">
              <a:solidFill>
                <a:srgbClr val="000000"/>
              </a:solidFill>
              <a:latin typeface="Courier New" charset="0"/>
              <a:cs typeface="Arial" charset="0"/>
            </a:endParaRPr>
          </a:p>
        </p:txBody>
      </p:sp>
      <p:sp>
        <p:nvSpPr>
          <p:cNvPr id="32770" name="Rectangle 2"/>
          <p:cNvSpPr>
            <a:spLocks noGrp="1" noChangeArrowheads="1"/>
          </p:cNvSpPr>
          <p:nvPr>
            <p:ph type="title"/>
          </p:nvPr>
        </p:nvSpPr>
        <p:spPr>
          <a:xfrm>
            <a:off x="685800" y="74613"/>
            <a:ext cx="8305800" cy="76517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FF0000"/>
                </a:solidFill>
              </a:rPr>
              <a:t>A more complex FOAF example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r>
              <a:rPr lang="en-US" smtClean="0"/>
              <a:t>In what follows…</a:t>
            </a:r>
          </a:p>
        </p:txBody>
      </p:sp>
      <p:sp>
        <p:nvSpPr>
          <p:cNvPr id="32771" name="Rectangle 2"/>
          <p:cNvSpPr>
            <a:spLocks noGrp="1" noChangeArrowheads="1"/>
          </p:cNvSpPr>
          <p:nvPr>
            <p:ph sz="quarter" idx="1"/>
          </p:nvPr>
        </p:nvSpPr>
        <p:spPr>
          <a:xfrm>
            <a:off x="456480" y="1219809"/>
            <a:ext cx="8231040" cy="4936838"/>
          </a:xfrm>
        </p:spPr>
        <p:txBody>
          <a:bodyPr/>
          <a:lstStyle/>
          <a:p>
            <a:r>
              <a:rPr lang="en-US" smtClean="0"/>
              <a:t>We will use a simplistic example to introduce the main Semantic Web concepts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r>
              <a:rPr lang="en-US" dirty="0" smtClean="0"/>
              <a:t>The rough structure of data integration</a:t>
            </a:r>
          </a:p>
        </p:txBody>
      </p:sp>
      <p:sp>
        <p:nvSpPr>
          <p:cNvPr id="34819" name="Rectangle 2"/>
          <p:cNvSpPr>
            <a:spLocks noGrp="1" noChangeArrowheads="1"/>
          </p:cNvSpPr>
          <p:nvPr>
            <p:ph sz="quarter" idx="1"/>
          </p:nvPr>
        </p:nvSpPr>
        <p:spPr>
          <a:xfrm>
            <a:off x="456480" y="1219809"/>
            <a:ext cx="8231040" cy="4936838"/>
          </a:xfrm>
        </p:spPr>
        <p:txBody>
          <a:bodyPr/>
          <a:lstStyle/>
          <a:p>
            <a:r>
              <a:rPr lang="en-US" dirty="0" smtClean="0"/>
              <a:t>Map the various data onto an abstract data representation</a:t>
            </a:r>
          </a:p>
          <a:p>
            <a:pPr lvl="1"/>
            <a:r>
              <a:rPr lang="en-US" dirty="0" smtClean="0"/>
              <a:t>make the data independent of its internal representation…</a:t>
            </a:r>
          </a:p>
          <a:p>
            <a:r>
              <a:rPr lang="en-US" dirty="0" smtClean="0"/>
              <a:t>Merge the resulting representations</a:t>
            </a:r>
          </a:p>
          <a:p>
            <a:r>
              <a:rPr lang="en-US" dirty="0" smtClean="0"/>
              <a:t>Start making queries on the whole!</a:t>
            </a:r>
          </a:p>
          <a:p>
            <a:pPr lvl="1"/>
            <a:r>
              <a:rPr lang="en-US" dirty="0" smtClean="0"/>
              <a:t>queries not possible on the individual data sets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a:xfrm>
            <a:off x="456480" y="228984"/>
            <a:ext cx="8231040" cy="914496"/>
          </a:xfrm>
        </p:spPr>
        <p:txBody>
          <a:bodyPr/>
          <a:lstStyle/>
          <a:p>
            <a:r>
              <a:rPr lang="en-US" smtClean="0"/>
              <a:t>We start with a book... </a:t>
            </a:r>
          </a:p>
        </p:txBody>
      </p:sp>
      <p:pic>
        <p:nvPicPr>
          <p:cNvPr id="36867" name="Picture 2"/>
          <p:cNvPicPr>
            <a:picLocks noChangeAspect="1" noChangeArrowheads="1"/>
          </p:cNvPicPr>
          <p:nvPr/>
        </p:nvPicPr>
        <p:blipFill>
          <a:blip r:embed="rId3" cstate="print"/>
          <a:srcRect/>
          <a:stretch>
            <a:fillRect/>
          </a:stretch>
        </p:blipFill>
        <p:spPr bwMode="auto">
          <a:xfrm>
            <a:off x="2776320" y="1303337"/>
            <a:ext cx="3404160" cy="5229189"/>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1"/>
          <p:cNvSpPr>
            <a:spLocks noGrp="1" noChangeArrowheads="1"/>
          </p:cNvSpPr>
          <p:nvPr>
            <p:ph type="title"/>
          </p:nvPr>
        </p:nvSpPr>
        <p:spPr>
          <a:xfrm>
            <a:off x="456480" y="228984"/>
            <a:ext cx="8231040" cy="914496"/>
          </a:xfrm>
        </p:spPr>
        <p:txBody>
          <a:bodyPr tIns="32002">
            <a:normAutofit fontScale="90000"/>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sz="2900" dirty="0" smtClean="0"/>
              <a:t>A</a:t>
            </a:r>
            <a:r>
              <a:rPr lang="en-US" sz="2900" i="1" dirty="0" smtClean="0"/>
              <a:t> </a:t>
            </a:r>
            <a:r>
              <a:rPr lang="en-US" sz="2900" dirty="0" smtClean="0"/>
              <a:t>simplified bookstore data </a:t>
            </a:r>
            <a:br>
              <a:rPr lang="en-US" sz="2900" dirty="0" smtClean="0"/>
            </a:br>
            <a:r>
              <a:rPr lang="en-US" sz="2900" dirty="0" smtClean="0"/>
              <a:t>(dataset “A”)</a:t>
            </a:r>
          </a:p>
        </p:txBody>
      </p:sp>
      <p:graphicFrame>
        <p:nvGraphicFramePr>
          <p:cNvPr id="6" name="Table 5"/>
          <p:cNvGraphicFramePr>
            <a:graphicFrameLocks noGrp="1"/>
          </p:cNvGraphicFramePr>
          <p:nvPr/>
        </p:nvGraphicFramePr>
        <p:xfrm>
          <a:off x="217440" y="1355183"/>
          <a:ext cx="8570880" cy="673990"/>
        </p:xfrm>
        <a:graphic>
          <a:graphicData uri="http://schemas.openxmlformats.org/drawingml/2006/table">
            <a:tbl>
              <a:tblPr/>
              <a:tblGrid>
                <a:gridCol w="2640960"/>
                <a:gridCol w="924480"/>
                <a:gridCol w="1919520"/>
                <a:gridCol w="1372320"/>
                <a:gridCol w="1713600"/>
              </a:tblGrid>
              <a:tr h="3369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ID</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Author</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Title</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Publisher</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Year</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ISBN 0-00-6511409-X</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noProof="1" smtClean="0">
                          <a:ln>
                            <a:noFill/>
                          </a:ln>
                          <a:solidFill>
                            <a:schemeClr val="tx1"/>
                          </a:solidFill>
                          <a:effectLst/>
                          <a:latin typeface="Gill Sans MT" charset="0"/>
                          <a:ea typeface="ＭＳ Ｐゴシック" pitchFamily="34" charset="-128"/>
                        </a:rPr>
                        <a:t>id_xyz</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The Glass Palace</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noProof="1" smtClean="0">
                          <a:ln>
                            <a:noFill/>
                          </a:ln>
                          <a:solidFill>
                            <a:schemeClr val="tx1"/>
                          </a:solidFill>
                          <a:effectLst/>
                          <a:latin typeface="Gill Sans MT" charset="0"/>
                          <a:ea typeface="ＭＳ Ｐゴシック" pitchFamily="34" charset="-128"/>
                        </a:rPr>
                        <a:t>id_qpr</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2000</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Table 6"/>
          <p:cNvGraphicFramePr>
            <a:graphicFrameLocks noGrp="1"/>
          </p:cNvGraphicFramePr>
          <p:nvPr/>
        </p:nvGraphicFramePr>
        <p:xfrm>
          <a:off x="217440" y="2772291"/>
          <a:ext cx="7119360" cy="673990"/>
        </p:xfrm>
        <a:graphic>
          <a:graphicData uri="http://schemas.openxmlformats.org/drawingml/2006/table">
            <a:tbl>
              <a:tblPr/>
              <a:tblGrid>
                <a:gridCol w="2013120"/>
                <a:gridCol w="2011680"/>
                <a:gridCol w="3094560"/>
              </a:tblGrid>
              <a:tr h="3369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ID</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Name</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Homepage</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noProof="1" smtClean="0">
                          <a:ln>
                            <a:noFill/>
                          </a:ln>
                          <a:solidFill>
                            <a:schemeClr val="tx1"/>
                          </a:solidFill>
                          <a:effectLst/>
                          <a:latin typeface="Gill Sans MT" charset="0"/>
                          <a:ea typeface="ＭＳ Ｐゴシック" pitchFamily="34" charset="-128"/>
                        </a:rPr>
                        <a:t>id_xyz</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noProof="1" smtClean="0">
                          <a:ln>
                            <a:noFill/>
                          </a:ln>
                          <a:solidFill>
                            <a:schemeClr val="tx1"/>
                          </a:solidFill>
                          <a:effectLst/>
                          <a:latin typeface="Gill Sans MT" charset="0"/>
                          <a:ea typeface="ＭＳ Ｐゴシック" pitchFamily="34" charset="-128"/>
                        </a:rPr>
                        <a:t>Ghosh, Amitav</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noProof="1" smtClean="0">
                          <a:ln>
                            <a:noFill/>
                          </a:ln>
                          <a:solidFill>
                            <a:schemeClr val="tx1"/>
                          </a:solidFill>
                          <a:effectLst/>
                          <a:latin typeface="Gill Sans MT" charset="0"/>
                          <a:ea typeface="ＭＳ Ｐゴシック" pitchFamily="34" charset="-128"/>
                        </a:rPr>
                        <a:t>http://www.amitavghosh.com</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 name="Table 7"/>
          <p:cNvGraphicFramePr>
            <a:graphicFrameLocks noGrp="1"/>
          </p:cNvGraphicFramePr>
          <p:nvPr/>
        </p:nvGraphicFramePr>
        <p:xfrm>
          <a:off x="217441" y="4189400"/>
          <a:ext cx="6026400" cy="673990"/>
        </p:xfrm>
        <a:graphic>
          <a:graphicData uri="http://schemas.openxmlformats.org/drawingml/2006/table">
            <a:tbl>
              <a:tblPr/>
              <a:tblGrid>
                <a:gridCol w="2008800"/>
                <a:gridCol w="2008800"/>
                <a:gridCol w="2008800"/>
              </a:tblGrid>
              <a:tr h="3369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ID</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Publisher’s name</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City</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noProof="1" smtClean="0">
                          <a:ln>
                            <a:noFill/>
                          </a:ln>
                          <a:solidFill>
                            <a:schemeClr val="tx1"/>
                          </a:solidFill>
                          <a:effectLst/>
                          <a:latin typeface="Gill Sans MT" charset="0"/>
                          <a:ea typeface="ＭＳ Ｐゴシック" pitchFamily="34" charset="-128"/>
                        </a:rPr>
                        <a:t>id_qpr</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Harper Collins</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London</a:t>
                      </a:r>
                    </a:p>
                  </a:txBody>
                  <a:tcPr marL="82944" marR="82944"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6146"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6147" name="Text Box 3"/>
          <p:cNvSpPr txBox="1">
            <a:spLocks noChangeArrowheads="1"/>
          </p:cNvSpPr>
          <p:nvPr/>
        </p:nvSpPr>
        <p:spPr bwMode="auto">
          <a:xfrm>
            <a:off x="1219200" y="0"/>
            <a:ext cx="63246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Information</a:t>
            </a:r>
          </a:p>
        </p:txBody>
      </p:sp>
      <p:graphicFrame>
        <p:nvGraphicFramePr>
          <p:cNvPr id="6148" name="Group 4"/>
          <p:cNvGraphicFramePr>
            <a:graphicFrameLocks noGrp="1"/>
          </p:cNvGraphicFramePr>
          <p:nvPr/>
        </p:nvGraphicFramePr>
        <p:xfrm>
          <a:off x="687388" y="914400"/>
          <a:ext cx="4133850" cy="4648200"/>
        </p:xfrm>
        <a:graphic>
          <a:graphicData uri="http://schemas.openxmlformats.org/drawingml/2006/table">
            <a:tbl>
              <a:tblPr/>
              <a:tblGrid>
                <a:gridCol w="2068512"/>
                <a:gridCol w="2065338"/>
              </a:tblGrid>
              <a:tr h="7747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Product #</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Cost in $</a:t>
                      </a:r>
                    </a:p>
                  </a:txBody>
                  <a:tcPr marL="36000" marR="36000" marT="45071" marB="36000" anchor="ctr" horzOverflow="overflow">
                    <a:lnL>
                      <a:noFill/>
                    </a:lnL>
                    <a:lnR>
                      <a:noFill/>
                    </a:lnR>
                    <a:lnT>
                      <a:noFill/>
                    </a:lnT>
                    <a:lnB>
                      <a:noFill/>
                    </a:lnB>
                    <a:lnTlToBr>
                      <a:noFill/>
                    </a:lnTlToBr>
                    <a:lnBlToTr>
                      <a:noFill/>
                    </a:lnBlToTr>
                    <a:noFill/>
                  </a:tcPr>
                </a:tc>
              </a:tr>
              <a:tr h="7747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87354#ABU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19</a:t>
                      </a:r>
                    </a:p>
                  </a:txBody>
                  <a:tcPr marL="36000" marR="36000" marT="45071" marB="36000" anchor="ctr" horzOverflow="overflow">
                    <a:lnL>
                      <a:noFill/>
                    </a:lnL>
                    <a:lnR>
                      <a:noFill/>
                    </a:lnR>
                    <a:lnT>
                      <a:noFill/>
                    </a:lnT>
                    <a:lnB>
                      <a:noFill/>
                    </a:lnB>
                    <a:lnTlToBr>
                      <a:noFill/>
                    </a:lnTlToBr>
                    <a:lnBlToTr>
                      <a:noFill/>
                    </a:lnBlToTr>
                    <a:noFill/>
                  </a:tcPr>
                </a:tc>
              </a:tr>
              <a:tr h="7747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87355#ABU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11</a:t>
                      </a:r>
                    </a:p>
                  </a:txBody>
                  <a:tcPr marL="36000" marR="36000" marT="45071" marB="36000" anchor="ctr" horzOverflow="overflow">
                    <a:lnL>
                      <a:noFill/>
                    </a:lnL>
                    <a:lnR>
                      <a:noFill/>
                    </a:lnR>
                    <a:lnT>
                      <a:noFill/>
                    </a:lnT>
                    <a:lnB>
                      <a:noFill/>
                    </a:lnB>
                    <a:lnTlToBr>
                      <a:noFill/>
                    </a:lnTlToBr>
                    <a:lnBlToTr>
                      <a:noFill/>
                    </a:lnBlToTr>
                    <a:noFill/>
                  </a:tcPr>
                </a:tc>
              </a:tr>
              <a:tr h="7747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87356#ABU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14</a:t>
                      </a:r>
                    </a:p>
                  </a:txBody>
                  <a:tcPr marL="36000" marR="36000" marT="45071" marB="36000" anchor="ctr" horzOverflow="overflow">
                    <a:lnL>
                      <a:noFill/>
                    </a:lnL>
                    <a:lnR>
                      <a:noFill/>
                    </a:lnR>
                    <a:lnT>
                      <a:noFill/>
                    </a:lnT>
                    <a:lnB>
                      <a:noFill/>
                    </a:lnB>
                    <a:lnTlToBr>
                      <a:noFill/>
                    </a:lnTlToBr>
                    <a:lnBlToTr>
                      <a:noFill/>
                    </a:lnBlToTr>
                    <a:noFill/>
                  </a:tcPr>
                </a:tc>
              </a:tr>
              <a:tr h="7747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87357#ABU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17</a:t>
                      </a:r>
                    </a:p>
                  </a:txBody>
                  <a:tcPr marL="36000" marR="36000" marT="45071" marB="36000" anchor="ctr" horzOverflow="overflow">
                    <a:lnL>
                      <a:noFill/>
                    </a:lnL>
                    <a:lnR>
                      <a:noFill/>
                    </a:lnR>
                    <a:lnT>
                      <a:noFill/>
                    </a:lnT>
                    <a:lnB>
                      <a:noFill/>
                    </a:lnB>
                    <a:lnTlToBr>
                      <a:noFill/>
                    </a:lnTlToBr>
                    <a:lnBlToTr>
                      <a:noFill/>
                    </a:lnBlToTr>
                    <a:noFill/>
                  </a:tcPr>
                </a:tc>
              </a:tr>
              <a:tr h="7747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87358#ABU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19</a:t>
                      </a:r>
                    </a:p>
                  </a:txBody>
                  <a:tcPr marL="36000" marR="36000" marT="45071" marB="36000" anchor="ctr" horzOverflow="overflow">
                    <a:lnL>
                      <a:noFill/>
                    </a:lnL>
                    <a:lnR>
                      <a:noFill/>
                    </a:lnR>
                    <a:lnT>
                      <a:noFill/>
                    </a:lnT>
                    <a:lnB>
                      <a:noFill/>
                    </a:lnB>
                    <a:lnTlToBr>
                      <a:noFill/>
                    </a:lnTlToBr>
                    <a:lnBlToTr>
                      <a:noFill/>
                    </a:lnBlToTr>
                    <a:noFill/>
                  </a:tcPr>
                </a:tc>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1</a:t>
            </a:r>
            <a:r>
              <a:rPr lang="en-US" sz="2900" baseline="33000" dirty="0" smtClean="0"/>
              <a:t>st</a:t>
            </a:r>
            <a:r>
              <a:rPr lang="en-US" sz="2900" dirty="0" smtClean="0"/>
              <a:t>:</a:t>
            </a:r>
            <a:r>
              <a:rPr lang="en-US" dirty="0" smtClean="0"/>
              <a:t> export your data as a set of </a:t>
            </a:r>
            <a:r>
              <a:rPr lang="en-US" i="1" u="sng" dirty="0" smtClean="0"/>
              <a:t>relations</a:t>
            </a:r>
          </a:p>
        </p:txBody>
      </p:sp>
      <p:grpSp>
        <p:nvGrpSpPr>
          <p:cNvPr id="2" name="Group 58"/>
          <p:cNvGrpSpPr>
            <a:grpSpLocks/>
          </p:cNvGrpSpPr>
          <p:nvPr/>
        </p:nvGrpSpPr>
        <p:grpSpPr bwMode="auto">
          <a:xfrm>
            <a:off x="217440" y="1185877"/>
            <a:ext cx="8748000" cy="4789311"/>
            <a:chOff x="239712" y="1307099"/>
            <a:chExt cx="9643691" cy="5279422"/>
          </a:xfrm>
        </p:grpSpPr>
        <p:sp>
          <p:nvSpPr>
            <p:cNvPr id="5" name="Oval 4"/>
            <p:cNvSpPr>
              <a:spLocks noChangeArrowheads="1"/>
            </p:cNvSpPr>
            <p:nvPr/>
          </p:nvSpPr>
          <p:spPr bwMode="auto">
            <a:xfrm>
              <a:off x="5192712" y="1560061"/>
              <a:ext cx="4648200" cy="477153"/>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1600" b="1" noProof="1">
                  <a:solidFill>
                    <a:srgbClr val="0D0D0D"/>
                  </a:solidFill>
                </a:rPr>
                <a:t>http://…isbn/000651409X</a:t>
              </a:r>
            </a:p>
          </p:txBody>
        </p:sp>
        <p:sp>
          <p:nvSpPr>
            <p:cNvPr id="7" name="Oval 6"/>
            <p:cNvSpPr>
              <a:spLocks noChangeArrowheads="1"/>
            </p:cNvSpPr>
            <p:nvPr/>
          </p:nvSpPr>
          <p:spPr bwMode="auto">
            <a:xfrm>
              <a:off x="4506912" y="3627437"/>
              <a:ext cx="685800" cy="45720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8" name="Oval 7"/>
            <p:cNvSpPr>
              <a:spLocks noChangeArrowheads="1"/>
            </p:cNvSpPr>
            <p:nvPr/>
          </p:nvSpPr>
          <p:spPr bwMode="auto">
            <a:xfrm>
              <a:off x="7173912" y="4160837"/>
              <a:ext cx="685800" cy="45720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10" name="Rectangle 9"/>
            <p:cNvSpPr>
              <a:spLocks noChangeArrowheads="1"/>
            </p:cNvSpPr>
            <p:nvPr/>
          </p:nvSpPr>
          <p:spPr bwMode="auto">
            <a:xfrm>
              <a:off x="2144712" y="6178282"/>
              <a:ext cx="2438400" cy="33932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1600" b="1" noProof="1">
                  <a:solidFill>
                    <a:srgbClr val="0D0D0D"/>
                  </a:solidFill>
                </a:rPr>
                <a:t>Ghosh, Amitav</a:t>
              </a:r>
            </a:p>
          </p:txBody>
        </p:sp>
        <p:sp>
          <p:nvSpPr>
            <p:cNvPr id="15" name="Oval 14"/>
            <p:cNvSpPr>
              <a:spLocks noChangeArrowheads="1"/>
            </p:cNvSpPr>
            <p:nvPr/>
          </p:nvSpPr>
          <p:spPr bwMode="auto">
            <a:xfrm>
              <a:off x="5127275" y="6109368"/>
              <a:ext cx="4756128" cy="477153"/>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wrap="none" anchor="ctr">
              <a:spAutoFit/>
            </a:bodyPr>
            <a:lstStyle/>
            <a:p>
              <a:pPr algn="ctr" hangingPunct="0">
                <a:lnSpc>
                  <a:spcPct val="87000"/>
                </a:lnSpc>
                <a:buClr>
                  <a:srgbClr val="000000"/>
                </a:buClr>
                <a:buSzPct val="100000"/>
                <a:buFont typeface="Times New Roman" pitchFamily="18" charset="0"/>
                <a:buNone/>
              </a:pPr>
              <a:r>
                <a:rPr lang="en-GB" sz="1600" b="1" noProof="1">
                  <a:solidFill>
                    <a:srgbClr val="0D0D0D"/>
                  </a:solidFill>
                </a:rPr>
                <a:t>http://www.amitavghosh.com</a:t>
              </a:r>
            </a:p>
          </p:txBody>
        </p:sp>
        <p:sp>
          <p:nvSpPr>
            <p:cNvPr id="16" name="Rectangle 15"/>
            <p:cNvSpPr>
              <a:spLocks noChangeArrowheads="1"/>
            </p:cNvSpPr>
            <p:nvPr/>
          </p:nvSpPr>
          <p:spPr bwMode="auto">
            <a:xfrm>
              <a:off x="239712" y="1459313"/>
              <a:ext cx="2438400" cy="33932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US" sz="1600" b="1" dirty="0">
                  <a:solidFill>
                    <a:srgbClr val="0D0D0D"/>
                  </a:solidFill>
                </a:rPr>
                <a:t>The Glass Palace</a:t>
              </a:r>
            </a:p>
          </p:txBody>
        </p:sp>
        <p:sp>
          <p:nvSpPr>
            <p:cNvPr id="17" name="Rectangle 16"/>
            <p:cNvSpPr>
              <a:spLocks noChangeArrowheads="1"/>
            </p:cNvSpPr>
            <p:nvPr/>
          </p:nvSpPr>
          <p:spPr bwMode="auto">
            <a:xfrm>
              <a:off x="239712" y="2001837"/>
              <a:ext cx="2438400" cy="33932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US" sz="1600" b="1" dirty="0">
                  <a:solidFill>
                    <a:srgbClr val="0D0D0D"/>
                  </a:solidFill>
                </a:rPr>
                <a:t>2000</a:t>
              </a:r>
            </a:p>
          </p:txBody>
        </p:sp>
        <p:sp>
          <p:nvSpPr>
            <p:cNvPr id="18" name="Rectangle 17"/>
            <p:cNvSpPr>
              <a:spLocks noChangeArrowheads="1"/>
            </p:cNvSpPr>
            <p:nvPr/>
          </p:nvSpPr>
          <p:spPr bwMode="auto">
            <a:xfrm>
              <a:off x="239712" y="3389713"/>
              <a:ext cx="2438400" cy="33932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US" sz="1600" b="1" dirty="0">
                  <a:solidFill>
                    <a:srgbClr val="0D0D0D"/>
                  </a:solidFill>
                </a:rPr>
                <a:t>London</a:t>
              </a:r>
            </a:p>
          </p:txBody>
        </p:sp>
        <p:sp>
          <p:nvSpPr>
            <p:cNvPr id="19" name="Rectangle 18"/>
            <p:cNvSpPr>
              <a:spLocks noChangeArrowheads="1"/>
            </p:cNvSpPr>
            <p:nvPr/>
          </p:nvSpPr>
          <p:spPr bwMode="auto">
            <a:xfrm>
              <a:off x="239712" y="3973913"/>
              <a:ext cx="2438400" cy="33932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US" sz="1600" b="1" dirty="0">
                  <a:solidFill>
                    <a:srgbClr val="0D0D0D"/>
                  </a:solidFill>
                </a:rPr>
                <a:t>Harper Collins</a:t>
              </a:r>
            </a:p>
          </p:txBody>
        </p:sp>
        <p:cxnSp>
          <p:nvCxnSpPr>
            <p:cNvPr id="40973" name="Curved Connector 20"/>
            <p:cNvCxnSpPr>
              <a:cxnSpLocks noChangeShapeType="1"/>
              <a:stCxn id="5" idx="4"/>
              <a:endCxn id="7" idx="6"/>
            </p:cNvCxnSpPr>
            <p:nvPr/>
          </p:nvCxnSpPr>
          <p:spPr bwMode="auto">
            <a:xfrm rot="5400000">
              <a:off x="5445351" y="1784575"/>
              <a:ext cx="1818823" cy="2324100"/>
            </a:xfrm>
            <a:prstGeom prst="curvedConnector2">
              <a:avLst/>
            </a:prstGeom>
            <a:noFill/>
            <a:ln w="19050">
              <a:solidFill>
                <a:schemeClr val="tx1"/>
              </a:solidFill>
              <a:round/>
              <a:headEnd/>
              <a:tailEnd type="triangle" w="lg" len="med"/>
            </a:ln>
          </p:spPr>
        </p:cxnSp>
        <p:cxnSp>
          <p:nvCxnSpPr>
            <p:cNvPr id="40974" name="Curved Connector 21"/>
            <p:cNvCxnSpPr>
              <a:cxnSpLocks noChangeShapeType="1"/>
              <a:stCxn id="5" idx="4"/>
              <a:endCxn id="8" idx="0"/>
            </p:cNvCxnSpPr>
            <p:nvPr/>
          </p:nvCxnSpPr>
          <p:spPr bwMode="auto">
            <a:xfrm rot="5400000">
              <a:off x="6455001" y="3099025"/>
              <a:ext cx="2123623" cy="1588"/>
            </a:xfrm>
            <a:prstGeom prst="curvedConnector3">
              <a:avLst>
                <a:gd name="adj1" fmla="val 50000"/>
              </a:avLst>
            </a:prstGeom>
            <a:noFill/>
            <a:ln w="19050">
              <a:solidFill>
                <a:schemeClr val="tx1"/>
              </a:solidFill>
              <a:round/>
              <a:headEnd/>
              <a:tailEnd type="triangle" w="lg" len="med"/>
            </a:ln>
          </p:spPr>
        </p:cxnSp>
        <p:cxnSp>
          <p:nvCxnSpPr>
            <p:cNvPr id="40975" name="Curved Connector 26"/>
            <p:cNvCxnSpPr>
              <a:cxnSpLocks noChangeShapeType="1"/>
              <a:stCxn id="8" idx="4"/>
              <a:endCxn id="10" idx="0"/>
            </p:cNvCxnSpPr>
            <p:nvPr/>
          </p:nvCxnSpPr>
          <p:spPr bwMode="auto">
            <a:xfrm rot="5400000">
              <a:off x="4660240" y="3321709"/>
              <a:ext cx="1560245" cy="4152900"/>
            </a:xfrm>
            <a:prstGeom prst="curvedConnector3">
              <a:avLst>
                <a:gd name="adj1" fmla="val 50000"/>
              </a:avLst>
            </a:prstGeom>
            <a:noFill/>
            <a:ln w="19050">
              <a:solidFill>
                <a:schemeClr val="tx1"/>
              </a:solidFill>
              <a:round/>
              <a:headEnd/>
              <a:tailEnd type="triangle" w="lg" len="med"/>
            </a:ln>
          </p:spPr>
        </p:cxnSp>
        <p:cxnSp>
          <p:nvCxnSpPr>
            <p:cNvPr id="40976" name="Curved Connector 29"/>
            <p:cNvCxnSpPr>
              <a:cxnSpLocks noChangeShapeType="1"/>
              <a:stCxn id="8" idx="4"/>
              <a:endCxn id="15" idx="0"/>
            </p:cNvCxnSpPr>
            <p:nvPr/>
          </p:nvCxnSpPr>
          <p:spPr bwMode="auto">
            <a:xfrm rot="5400000">
              <a:off x="6765411" y="5357966"/>
              <a:ext cx="1491331" cy="11473"/>
            </a:xfrm>
            <a:prstGeom prst="curvedConnector3">
              <a:avLst>
                <a:gd name="adj1" fmla="val 50000"/>
              </a:avLst>
            </a:prstGeom>
            <a:noFill/>
            <a:ln w="19050">
              <a:solidFill>
                <a:schemeClr val="tx1"/>
              </a:solidFill>
              <a:round/>
              <a:headEnd/>
              <a:tailEnd type="triangle" w="lg" len="med"/>
            </a:ln>
          </p:spPr>
        </p:cxnSp>
        <p:cxnSp>
          <p:nvCxnSpPr>
            <p:cNvPr id="40977" name="Straight Arrow Connector 36"/>
            <p:cNvCxnSpPr>
              <a:cxnSpLocks noChangeShapeType="1"/>
              <a:stCxn id="7" idx="2"/>
              <a:endCxn id="18" idx="3"/>
            </p:cNvCxnSpPr>
            <p:nvPr/>
          </p:nvCxnSpPr>
          <p:spPr bwMode="auto">
            <a:xfrm rot="10800000">
              <a:off x="2678112" y="3559375"/>
              <a:ext cx="1828800" cy="296662"/>
            </a:xfrm>
            <a:prstGeom prst="straightConnector1">
              <a:avLst/>
            </a:prstGeom>
            <a:noFill/>
            <a:ln w="19050">
              <a:solidFill>
                <a:schemeClr val="tx1"/>
              </a:solidFill>
              <a:round/>
              <a:headEnd/>
              <a:tailEnd type="triangle" w="lg" len="med"/>
            </a:ln>
          </p:spPr>
        </p:cxnSp>
        <p:cxnSp>
          <p:nvCxnSpPr>
            <p:cNvPr id="40978" name="Straight Arrow Connector 37"/>
            <p:cNvCxnSpPr>
              <a:cxnSpLocks noChangeShapeType="1"/>
              <a:stCxn id="7" idx="2"/>
              <a:endCxn id="19" idx="3"/>
            </p:cNvCxnSpPr>
            <p:nvPr/>
          </p:nvCxnSpPr>
          <p:spPr bwMode="auto">
            <a:xfrm rot="10800000" flipV="1">
              <a:off x="2678112" y="3856037"/>
              <a:ext cx="1828800" cy="287538"/>
            </a:xfrm>
            <a:prstGeom prst="straightConnector1">
              <a:avLst/>
            </a:prstGeom>
            <a:noFill/>
            <a:ln w="19050">
              <a:solidFill>
                <a:schemeClr val="tx1"/>
              </a:solidFill>
              <a:round/>
              <a:headEnd/>
              <a:tailEnd type="triangle" w="lg" len="med"/>
            </a:ln>
          </p:spPr>
        </p:cxnSp>
        <p:cxnSp>
          <p:nvCxnSpPr>
            <p:cNvPr id="40979" name="Straight Arrow Connector 40"/>
            <p:cNvCxnSpPr>
              <a:cxnSpLocks noChangeShapeType="1"/>
              <a:stCxn id="5" idx="2"/>
              <a:endCxn id="16" idx="3"/>
            </p:cNvCxnSpPr>
            <p:nvPr/>
          </p:nvCxnSpPr>
          <p:spPr bwMode="auto">
            <a:xfrm rot="10800000">
              <a:off x="2678112" y="1628976"/>
              <a:ext cx="2514600" cy="169663"/>
            </a:xfrm>
            <a:prstGeom prst="straightConnector1">
              <a:avLst/>
            </a:prstGeom>
            <a:noFill/>
            <a:ln w="19050">
              <a:solidFill>
                <a:schemeClr val="tx1"/>
              </a:solidFill>
              <a:round/>
              <a:headEnd/>
              <a:tailEnd type="triangle" w="lg" len="med"/>
            </a:ln>
          </p:spPr>
        </p:cxnSp>
        <p:cxnSp>
          <p:nvCxnSpPr>
            <p:cNvPr id="40980" name="Straight Arrow Connector 43"/>
            <p:cNvCxnSpPr>
              <a:cxnSpLocks noChangeShapeType="1"/>
              <a:stCxn id="5" idx="2"/>
              <a:endCxn id="17" idx="3"/>
            </p:cNvCxnSpPr>
            <p:nvPr/>
          </p:nvCxnSpPr>
          <p:spPr bwMode="auto">
            <a:xfrm rot="10800000" flipV="1">
              <a:off x="2678112" y="1798637"/>
              <a:ext cx="2514600" cy="372861"/>
            </a:xfrm>
            <a:prstGeom prst="straightConnector1">
              <a:avLst/>
            </a:prstGeom>
            <a:noFill/>
            <a:ln w="19050">
              <a:solidFill>
                <a:schemeClr val="tx1"/>
              </a:solidFill>
              <a:round/>
              <a:headEnd/>
              <a:tailEnd type="triangle" w="lg" len="med"/>
            </a:ln>
          </p:spPr>
        </p:cxnSp>
        <p:sp>
          <p:nvSpPr>
            <p:cNvPr id="40981" name="TextBox 49"/>
            <p:cNvSpPr txBox="1">
              <a:spLocks noChangeArrowheads="1"/>
            </p:cNvSpPr>
            <p:nvPr/>
          </p:nvSpPr>
          <p:spPr bwMode="auto">
            <a:xfrm rot="238339">
              <a:off x="3530082" y="1307099"/>
              <a:ext cx="892755" cy="337931"/>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a:title</a:t>
              </a:r>
            </a:p>
          </p:txBody>
        </p:sp>
        <p:sp>
          <p:nvSpPr>
            <p:cNvPr id="40982" name="TextBox 50"/>
            <p:cNvSpPr txBox="1">
              <a:spLocks noChangeArrowheads="1"/>
            </p:cNvSpPr>
            <p:nvPr/>
          </p:nvSpPr>
          <p:spPr bwMode="auto">
            <a:xfrm rot="21215795">
              <a:off x="3580386" y="1992899"/>
              <a:ext cx="915728" cy="337931"/>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a:year</a:t>
              </a:r>
            </a:p>
          </p:txBody>
        </p:sp>
        <p:sp>
          <p:nvSpPr>
            <p:cNvPr id="40983" name="TextBox 51"/>
            <p:cNvSpPr txBox="1">
              <a:spLocks noChangeArrowheads="1"/>
            </p:cNvSpPr>
            <p:nvPr/>
          </p:nvSpPr>
          <p:spPr bwMode="auto">
            <a:xfrm rot="610119">
              <a:off x="3166947" y="3288500"/>
              <a:ext cx="839741" cy="337931"/>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a:city</a:t>
              </a:r>
            </a:p>
          </p:txBody>
        </p:sp>
        <p:sp>
          <p:nvSpPr>
            <p:cNvPr id="40984" name="TextBox 52"/>
            <p:cNvSpPr txBox="1">
              <a:spLocks noChangeArrowheads="1"/>
            </p:cNvSpPr>
            <p:nvPr/>
          </p:nvSpPr>
          <p:spPr bwMode="auto">
            <a:xfrm rot="-525120">
              <a:off x="3052354" y="3969407"/>
              <a:ext cx="1262297" cy="339324"/>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a:p_name</a:t>
              </a:r>
            </a:p>
          </p:txBody>
        </p:sp>
        <p:sp>
          <p:nvSpPr>
            <p:cNvPr id="40985" name="TextBox 53"/>
            <p:cNvSpPr txBox="1">
              <a:spLocks noChangeArrowheads="1"/>
            </p:cNvSpPr>
            <p:nvPr/>
          </p:nvSpPr>
          <p:spPr bwMode="auto">
            <a:xfrm>
              <a:off x="5116512" y="4999037"/>
              <a:ext cx="992918" cy="339324"/>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a:name</a:t>
              </a:r>
            </a:p>
          </p:txBody>
        </p:sp>
        <p:sp>
          <p:nvSpPr>
            <p:cNvPr id="40986" name="TextBox 54"/>
            <p:cNvSpPr txBox="1">
              <a:spLocks noChangeArrowheads="1"/>
            </p:cNvSpPr>
            <p:nvPr/>
          </p:nvSpPr>
          <p:spPr bwMode="auto">
            <a:xfrm>
              <a:off x="7687004" y="5151437"/>
              <a:ext cx="1472374" cy="337931"/>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a:homepage</a:t>
              </a:r>
            </a:p>
          </p:txBody>
        </p:sp>
        <p:sp>
          <p:nvSpPr>
            <p:cNvPr id="40987" name="TextBox 55"/>
            <p:cNvSpPr txBox="1">
              <a:spLocks noChangeArrowheads="1"/>
            </p:cNvSpPr>
            <p:nvPr/>
          </p:nvSpPr>
          <p:spPr bwMode="auto">
            <a:xfrm>
              <a:off x="7666222" y="3475037"/>
              <a:ext cx="1136618" cy="337931"/>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a:author</a:t>
              </a:r>
            </a:p>
          </p:txBody>
        </p:sp>
        <p:sp>
          <p:nvSpPr>
            <p:cNvPr id="40988" name="TextBox 56"/>
            <p:cNvSpPr txBox="1">
              <a:spLocks noChangeArrowheads="1"/>
            </p:cNvSpPr>
            <p:nvPr/>
          </p:nvSpPr>
          <p:spPr bwMode="auto">
            <a:xfrm rot="-1357246">
              <a:off x="5531004" y="3105071"/>
              <a:ext cx="1428772" cy="339324"/>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a:publisher</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Grp="1" noChangeArrowheads="1"/>
          </p:cNvSpPr>
          <p:nvPr>
            <p:ph type="title"/>
          </p:nvPr>
        </p:nvSpPr>
        <p:spPr/>
        <p:txBody>
          <a:bodyPr/>
          <a:lstStyle/>
          <a:p>
            <a:r>
              <a:rPr lang="en-US" smtClean="0"/>
              <a:t>Some notes on the exporting the data</a:t>
            </a:r>
          </a:p>
        </p:txBody>
      </p:sp>
      <p:sp>
        <p:nvSpPr>
          <p:cNvPr id="43011" name="Rectangle 2"/>
          <p:cNvSpPr>
            <a:spLocks noGrp="1" noChangeArrowheads="1"/>
          </p:cNvSpPr>
          <p:nvPr>
            <p:ph sz="quarter" idx="1"/>
          </p:nvPr>
        </p:nvSpPr>
        <p:spPr>
          <a:xfrm>
            <a:off x="456480" y="1219809"/>
            <a:ext cx="8231040" cy="4936838"/>
          </a:xfrm>
        </p:spPr>
        <p:txBody>
          <a:bodyPr/>
          <a:lstStyle/>
          <a:p>
            <a:r>
              <a:rPr lang="en-US" smtClean="0"/>
              <a:t>Relations form a graph</a:t>
            </a:r>
          </a:p>
          <a:p>
            <a:pPr lvl="1"/>
            <a:r>
              <a:rPr lang="en-US" smtClean="0"/>
              <a:t>the nodes refer to the “real” data or contain some literal</a:t>
            </a:r>
          </a:p>
          <a:p>
            <a:pPr lvl="1"/>
            <a:r>
              <a:rPr lang="en-US" smtClean="0"/>
              <a:t>how the graph is represented in machine is immaterial for now</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smtClean="0"/>
              <a:t>Some notes on the exporting the data</a:t>
            </a:r>
          </a:p>
        </p:txBody>
      </p:sp>
      <p:sp>
        <p:nvSpPr>
          <p:cNvPr id="45059" name="Rectangle 2"/>
          <p:cNvSpPr>
            <a:spLocks noGrp="1" noChangeArrowheads="1"/>
          </p:cNvSpPr>
          <p:nvPr>
            <p:ph sz="quarter" idx="1"/>
          </p:nvPr>
        </p:nvSpPr>
        <p:spPr>
          <a:xfrm>
            <a:off x="456480" y="1219809"/>
            <a:ext cx="8231040" cy="4936838"/>
          </a:xfrm>
        </p:spPr>
        <p:txBody>
          <a:bodyPr/>
          <a:lstStyle/>
          <a:p>
            <a:r>
              <a:rPr lang="en-US" smtClean="0"/>
              <a:t>Data export does not necessarily mean physical conversion of the data</a:t>
            </a:r>
          </a:p>
          <a:p>
            <a:pPr lvl="1"/>
            <a:r>
              <a:rPr lang="en-US" smtClean="0"/>
              <a:t>relations can be generated on-the-fly at query time</a:t>
            </a:r>
          </a:p>
          <a:p>
            <a:pPr lvl="2"/>
            <a:r>
              <a:rPr lang="en-US" smtClean="0"/>
              <a:t>via SQL “bridges”</a:t>
            </a:r>
          </a:p>
          <a:p>
            <a:pPr lvl="2"/>
            <a:r>
              <a:rPr lang="en-US" smtClean="0"/>
              <a:t>scraping HTML pages</a:t>
            </a:r>
          </a:p>
          <a:p>
            <a:pPr lvl="2"/>
            <a:r>
              <a:rPr lang="en-US" smtClean="0"/>
              <a:t>extracting data from Excel sheets</a:t>
            </a:r>
          </a:p>
          <a:p>
            <a:pPr lvl="2"/>
            <a:r>
              <a:rPr lang="en-US" smtClean="0"/>
              <a:t>etc.</a:t>
            </a:r>
          </a:p>
          <a:p>
            <a:r>
              <a:rPr lang="en-US" smtClean="0"/>
              <a:t>One can export part of the data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Same book in French…</a:t>
            </a:r>
          </a:p>
        </p:txBody>
      </p:sp>
      <p:pic>
        <p:nvPicPr>
          <p:cNvPr id="47107" name="Picture 2"/>
          <p:cNvPicPr>
            <a:picLocks noChangeAspect="1" noChangeArrowheads="1"/>
          </p:cNvPicPr>
          <p:nvPr/>
        </p:nvPicPr>
        <p:blipFill>
          <a:blip r:embed="rId3"/>
          <a:srcRect/>
          <a:stretch>
            <a:fillRect/>
          </a:stretch>
        </p:blipFill>
        <p:spPr bwMode="auto">
          <a:xfrm>
            <a:off x="3330720" y="1705140"/>
            <a:ext cx="2488320" cy="4173558"/>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1"/>
          <p:cNvSpPr>
            <a:spLocks noGrp="1" noChangeArrowheads="1"/>
          </p:cNvSpPr>
          <p:nvPr>
            <p:ph type="title"/>
          </p:nvPr>
        </p:nvSpPr>
        <p:spPr>
          <a:xfrm>
            <a:off x="456480" y="228984"/>
            <a:ext cx="8231040" cy="914496"/>
          </a:xfrm>
        </p:spPr>
        <p:txBody>
          <a:bodyPr>
            <a:normAutofit fontScale="90000"/>
          </a:bodyPr>
          <a:lstStyle/>
          <a:p>
            <a:r>
              <a:rPr lang="en-US" sz="2900" dirty="0" smtClean="0"/>
              <a:t>Another bookstore data </a:t>
            </a:r>
            <a:br>
              <a:rPr lang="en-US" sz="2900" dirty="0" smtClean="0"/>
            </a:br>
            <a:r>
              <a:rPr lang="en-US" sz="2900" dirty="0" smtClean="0"/>
              <a:t>(dataset “F”)</a:t>
            </a:r>
          </a:p>
        </p:txBody>
      </p:sp>
      <p:graphicFrame>
        <p:nvGraphicFramePr>
          <p:cNvPr id="5" name="Table 4"/>
          <p:cNvGraphicFramePr>
            <a:graphicFrameLocks noGrp="1"/>
          </p:cNvGraphicFramePr>
          <p:nvPr/>
        </p:nvGraphicFramePr>
        <p:xfrm>
          <a:off x="217440" y="1682097"/>
          <a:ext cx="8778240" cy="4375751"/>
        </p:xfrm>
        <a:graphic>
          <a:graphicData uri="http://schemas.openxmlformats.org/drawingml/2006/table">
            <a:tbl>
              <a:tblPr/>
              <a:tblGrid>
                <a:gridCol w="345600"/>
                <a:gridCol w="2280960"/>
                <a:gridCol w="2211840"/>
                <a:gridCol w="1451520"/>
                <a:gridCol w="2488320"/>
              </a:tblGrid>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1"/>
                          </a:solidFill>
                          <a:effectLst/>
                          <a:latin typeface="Gill Sans MT" charset="0"/>
                          <a:ea typeface="ＭＳ Ｐゴシック" pitchFamily="34" charset="-128"/>
                        </a:rPr>
                        <a:t>A</a:t>
                      </a: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1"/>
                          </a:solidFill>
                          <a:effectLst/>
                          <a:latin typeface="Gill Sans MT" charset="0"/>
                          <a:ea typeface="ＭＳ Ｐゴシック" pitchFamily="34" charset="-128"/>
                        </a:rPr>
                        <a:t>B</a:t>
                      </a: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1"/>
                          </a:solidFill>
                          <a:effectLst/>
                          <a:latin typeface="Gill Sans MT" charset="0"/>
                          <a:ea typeface="ＭＳ Ｐゴシック" pitchFamily="34" charset="-128"/>
                        </a:rPr>
                        <a:t>C</a:t>
                      </a: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1"/>
                          </a:solidFill>
                          <a:effectLst/>
                          <a:latin typeface="Gill Sans MT" charset="0"/>
                          <a:ea typeface="ＭＳ Ｐゴシック" pitchFamily="34" charset="-128"/>
                        </a:rPr>
                        <a:t>D</a:t>
                      </a: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1</a:t>
                      </a: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ID</a:t>
                      </a: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smtClean="0">
                          <a:ln>
                            <a:noFill/>
                          </a:ln>
                          <a:solidFill>
                            <a:schemeClr val="tx1"/>
                          </a:solidFill>
                          <a:effectLst/>
                          <a:latin typeface="Gill Sans MT" charset="0"/>
                          <a:ea typeface="ＭＳ Ｐゴシック" pitchFamily="34" charset="-128"/>
                        </a:rPr>
                        <a:t>Titre</a:t>
                      </a: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smtClean="0">
                          <a:ln>
                            <a:noFill/>
                          </a:ln>
                          <a:solidFill>
                            <a:schemeClr val="tx1"/>
                          </a:solidFill>
                          <a:effectLst/>
                          <a:latin typeface="Gill Sans MT" charset="0"/>
                          <a:ea typeface="ＭＳ Ｐゴシック" pitchFamily="34" charset="-128"/>
                        </a:rPr>
                        <a:t>Traducteur</a:t>
                      </a: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smtClean="0">
                          <a:ln>
                            <a:noFill/>
                          </a:ln>
                          <a:solidFill>
                            <a:schemeClr val="tx1"/>
                          </a:solidFill>
                          <a:effectLst/>
                          <a:latin typeface="Gill Sans MT" charset="0"/>
                          <a:ea typeface="ＭＳ Ｐゴシック" pitchFamily="34" charset="-128"/>
                        </a:rPr>
                        <a:t>Original</a:t>
                      </a:r>
                    </a:p>
                  </a:txBody>
                  <a:tcPr marL="82944" marR="82944" marT="41476" marB="4147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2</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ISBN 2020286682</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smtClean="0">
                          <a:ln>
                            <a:noFill/>
                          </a:ln>
                          <a:solidFill>
                            <a:schemeClr val="tx1"/>
                          </a:solidFill>
                          <a:effectLst/>
                          <a:latin typeface="Gill Sans MT" charset="0"/>
                          <a:ea typeface="ＭＳ Ｐゴシック" pitchFamily="34" charset="-128"/>
                        </a:rPr>
                        <a:t>Le Palais des Miroirs</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$A12$</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ISBN 0-00-6511409-X</a:t>
                      </a:r>
                    </a:p>
                  </a:txBody>
                  <a:tcPr marL="82944" marR="82944" marT="41476" marB="41476" horzOverflow="overflow">
                    <a:lnL>
                      <a:noFill/>
                    </a:lnL>
                    <a:lnR>
                      <a:noFill/>
                    </a:lnR>
                    <a:lnT>
                      <a:noFill/>
                    </a:lnT>
                    <a:lnB>
                      <a:noFill/>
                    </a:lnB>
                    <a:lnTlToBr>
                      <a:noFill/>
                    </a:lnTlToBr>
                    <a:lnBlToTr>
                      <a:noFill/>
                    </a:lnBlToTr>
                    <a:noFill/>
                  </a:tcPr>
                </a:tc>
              </a:tr>
              <a:tr h="3318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3</a:t>
                      </a: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4</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5</a:t>
                      </a: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6</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ID</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smtClean="0">
                          <a:ln>
                            <a:noFill/>
                          </a:ln>
                          <a:solidFill>
                            <a:schemeClr val="tx1"/>
                          </a:solidFill>
                          <a:effectLst/>
                          <a:latin typeface="Gill Sans MT" charset="0"/>
                          <a:ea typeface="ＭＳ Ｐゴシック" pitchFamily="34" charset="-128"/>
                        </a:rPr>
                        <a:t>Auteur</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7</a:t>
                      </a: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ISBN 0-00-6511409-X</a:t>
                      </a: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Gill Sans MT" charset="0"/>
                          <a:ea typeface="ＭＳ Ｐゴシック" pitchFamily="34" charset="-128"/>
                        </a:rPr>
                        <a:t>$A11$</a:t>
                      </a: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8</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9</a:t>
                      </a: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10</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Gill Sans MT" charset="0"/>
                          <a:ea typeface="ＭＳ Ｐゴシック" pitchFamily="34" charset="-128"/>
                        </a:rPr>
                        <a:t>Nom</a:t>
                      </a: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no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11</a:t>
                      </a: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noProof="1" smtClean="0">
                          <a:ln>
                            <a:noFill/>
                          </a:ln>
                          <a:solidFill>
                            <a:schemeClr val="tx1"/>
                          </a:solidFill>
                          <a:effectLst/>
                          <a:latin typeface="Gill Sans MT" charset="0"/>
                          <a:ea typeface="ＭＳ Ｐゴシック" pitchFamily="34" charset="-128"/>
                        </a:rPr>
                        <a:t>Ghosh, Amitav</a:t>
                      </a: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a:noFill/>
                    </a:lnB>
                    <a:lnTlToBr>
                      <a:noFill/>
                    </a:lnTlToBr>
                    <a:lnBlToTr>
                      <a:noFill/>
                    </a:lnBlToTr>
                    <a:solidFill>
                      <a:schemeClr val="tx1">
                        <a:alpha val="20000"/>
                      </a:schemeClr>
                    </a:solidFill>
                  </a:tcPr>
                </a:tc>
              </a:tr>
              <a:tr h="3369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Gill Sans MT" charset="0"/>
                          <a:ea typeface="ＭＳ Ｐゴシック" pitchFamily="34" charset="-128"/>
                        </a:rPr>
                        <a:t>12</a:t>
                      </a:r>
                    </a:p>
                  </a:txBody>
                  <a:tcPr marL="82944" marR="82944" marT="41476" marB="4147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noProof="1" smtClean="0">
                          <a:ln>
                            <a:noFill/>
                          </a:ln>
                          <a:solidFill>
                            <a:schemeClr val="tx1"/>
                          </a:solidFill>
                          <a:effectLst/>
                          <a:latin typeface="Gill Sans MT" charset="0"/>
                          <a:ea typeface="ＭＳ Ｐゴシック" pitchFamily="34" charset="-128"/>
                        </a:rPr>
                        <a:t>Besse, Christianne</a:t>
                      </a:r>
                    </a:p>
                  </a:txBody>
                  <a:tcPr marL="82944" marR="82944" marT="41476" marB="4147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MT" charset="0"/>
                        <a:ea typeface="ＭＳ Ｐゴシック" pitchFamily="34" charset="-128"/>
                      </a:endParaRPr>
                    </a:p>
                  </a:txBody>
                  <a:tcPr marL="82944" marR="82944" marT="41476" marB="4147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2</a:t>
            </a:r>
            <a:r>
              <a:rPr lang="en-US" baseline="33000" dirty="0" smtClean="0"/>
              <a:t>nd</a:t>
            </a:r>
            <a:r>
              <a:rPr lang="en-US" dirty="0" smtClean="0"/>
              <a:t>: export your second set of data</a:t>
            </a:r>
            <a:endParaRPr lang="en-US" i="1" u="sng" dirty="0" smtClean="0"/>
          </a:p>
        </p:txBody>
      </p:sp>
      <p:grpSp>
        <p:nvGrpSpPr>
          <p:cNvPr id="2" name="Group 69"/>
          <p:cNvGrpSpPr>
            <a:grpSpLocks/>
          </p:cNvGrpSpPr>
          <p:nvPr/>
        </p:nvGrpSpPr>
        <p:grpSpPr bwMode="auto">
          <a:xfrm>
            <a:off x="493920" y="1355183"/>
            <a:ext cx="8017920" cy="4248446"/>
            <a:chOff x="544512" y="1493837"/>
            <a:chExt cx="8839200" cy="4682724"/>
          </a:xfrm>
        </p:grpSpPr>
        <p:sp>
          <p:nvSpPr>
            <p:cNvPr id="5" name="Oval 4"/>
            <p:cNvSpPr>
              <a:spLocks noChangeArrowheads="1"/>
            </p:cNvSpPr>
            <p:nvPr/>
          </p:nvSpPr>
          <p:spPr bwMode="auto">
            <a:xfrm>
              <a:off x="696912" y="1493837"/>
              <a:ext cx="4267200" cy="807178"/>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1600" b="1" noProof="1">
                  <a:solidFill>
                    <a:srgbClr val="0D0D0D"/>
                  </a:solidFill>
                </a:rPr>
                <a:t>http://…isbn/000651409X</a:t>
              </a:r>
            </a:p>
          </p:txBody>
        </p:sp>
        <p:sp>
          <p:nvSpPr>
            <p:cNvPr id="7" name="Oval 6"/>
            <p:cNvSpPr>
              <a:spLocks noChangeArrowheads="1"/>
            </p:cNvSpPr>
            <p:nvPr/>
          </p:nvSpPr>
          <p:spPr bwMode="auto">
            <a:xfrm>
              <a:off x="1415001" y="3856037"/>
              <a:ext cx="685800" cy="457200"/>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8" name="Oval 7"/>
            <p:cNvSpPr>
              <a:spLocks noChangeArrowheads="1"/>
            </p:cNvSpPr>
            <p:nvPr/>
          </p:nvSpPr>
          <p:spPr bwMode="auto">
            <a:xfrm>
              <a:off x="6945312" y="4465637"/>
              <a:ext cx="685800" cy="457200"/>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10" name="Rectangle 9"/>
            <p:cNvSpPr>
              <a:spLocks noChangeArrowheads="1"/>
            </p:cNvSpPr>
            <p:nvPr/>
          </p:nvSpPr>
          <p:spPr bwMode="auto">
            <a:xfrm>
              <a:off x="544512" y="5227637"/>
              <a:ext cx="2438400" cy="339324"/>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1600" b="1" noProof="1">
                  <a:solidFill>
                    <a:srgbClr val="0D0D0D"/>
                  </a:solidFill>
                </a:rPr>
                <a:t>Ghosh, Amitav</a:t>
              </a:r>
            </a:p>
          </p:txBody>
        </p:sp>
        <p:sp>
          <p:nvSpPr>
            <p:cNvPr id="18" name="Rectangle 17"/>
            <p:cNvSpPr>
              <a:spLocks noChangeArrowheads="1"/>
            </p:cNvSpPr>
            <p:nvPr/>
          </p:nvSpPr>
          <p:spPr bwMode="auto">
            <a:xfrm>
              <a:off x="6792912" y="5837237"/>
              <a:ext cx="2438400" cy="339324"/>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1600" b="1" noProof="1">
                  <a:solidFill>
                    <a:srgbClr val="0D0D0D"/>
                  </a:solidFill>
                </a:rPr>
                <a:t>Besse, Christianne</a:t>
              </a:r>
            </a:p>
          </p:txBody>
        </p:sp>
        <p:sp>
          <p:nvSpPr>
            <p:cNvPr id="19" name="Rectangle 18"/>
            <p:cNvSpPr>
              <a:spLocks noChangeArrowheads="1"/>
            </p:cNvSpPr>
            <p:nvPr/>
          </p:nvSpPr>
          <p:spPr bwMode="auto">
            <a:xfrm>
              <a:off x="6792912" y="1646237"/>
              <a:ext cx="2590800" cy="339324"/>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fr-FR" sz="1600" b="1" dirty="0">
                  <a:solidFill>
                    <a:srgbClr val="0D0D0D"/>
                  </a:solidFill>
                </a:rPr>
                <a:t>Le palais des miroirs</a:t>
              </a:r>
            </a:p>
          </p:txBody>
        </p:sp>
        <p:cxnSp>
          <p:nvCxnSpPr>
            <p:cNvPr id="51210" name="Straight Arrow Connector 40"/>
            <p:cNvCxnSpPr>
              <a:cxnSpLocks noChangeShapeType="1"/>
              <a:stCxn id="5" idx="4"/>
              <a:endCxn id="7" idx="0"/>
            </p:cNvCxnSpPr>
            <p:nvPr/>
          </p:nvCxnSpPr>
          <p:spPr bwMode="auto">
            <a:xfrm rot="5400000">
              <a:off x="1516696" y="2542221"/>
              <a:ext cx="1555021" cy="1072611"/>
            </a:xfrm>
            <a:prstGeom prst="straightConnector1">
              <a:avLst/>
            </a:prstGeom>
            <a:noFill/>
            <a:ln w="19050">
              <a:solidFill>
                <a:schemeClr val="tx1"/>
              </a:solidFill>
              <a:round/>
              <a:headEnd/>
              <a:tailEnd type="triangle" w="lg" len="med"/>
            </a:ln>
          </p:spPr>
        </p:cxnSp>
        <p:sp>
          <p:nvSpPr>
            <p:cNvPr id="51211" name="TextBox 49"/>
            <p:cNvSpPr txBox="1">
              <a:spLocks noChangeArrowheads="1"/>
            </p:cNvSpPr>
            <p:nvPr/>
          </p:nvSpPr>
          <p:spPr bwMode="auto">
            <a:xfrm rot="2200734">
              <a:off x="4812728" y="2334627"/>
              <a:ext cx="1198515" cy="337896"/>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f:original</a:t>
              </a:r>
            </a:p>
          </p:txBody>
        </p:sp>
        <p:sp>
          <p:nvSpPr>
            <p:cNvPr id="51212" name="TextBox 51"/>
            <p:cNvSpPr txBox="1">
              <a:spLocks noChangeArrowheads="1"/>
            </p:cNvSpPr>
            <p:nvPr/>
          </p:nvSpPr>
          <p:spPr bwMode="auto">
            <a:xfrm>
              <a:off x="1763712" y="4583513"/>
              <a:ext cx="825867" cy="339324"/>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f:nom</a:t>
              </a:r>
            </a:p>
          </p:txBody>
        </p:sp>
        <p:sp>
          <p:nvSpPr>
            <p:cNvPr id="51213" name="TextBox 53"/>
            <p:cNvSpPr txBox="1">
              <a:spLocks noChangeArrowheads="1"/>
            </p:cNvSpPr>
            <p:nvPr/>
          </p:nvSpPr>
          <p:spPr bwMode="auto">
            <a:xfrm>
              <a:off x="6640512" y="3856036"/>
              <a:ext cx="1587299" cy="337896"/>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f:traducteur</a:t>
              </a:r>
            </a:p>
          </p:txBody>
        </p:sp>
        <p:sp>
          <p:nvSpPr>
            <p:cNvPr id="51214" name="TextBox 55"/>
            <p:cNvSpPr txBox="1">
              <a:spLocks noChangeArrowheads="1"/>
            </p:cNvSpPr>
            <p:nvPr/>
          </p:nvSpPr>
          <p:spPr bwMode="auto">
            <a:xfrm>
              <a:off x="1306512" y="2754713"/>
              <a:ext cx="1122525" cy="337896"/>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f:auteur</a:t>
              </a:r>
            </a:p>
          </p:txBody>
        </p:sp>
        <p:sp>
          <p:nvSpPr>
            <p:cNvPr id="51215" name="TextBox 56"/>
            <p:cNvSpPr txBox="1">
              <a:spLocks noChangeArrowheads="1"/>
            </p:cNvSpPr>
            <p:nvPr/>
          </p:nvSpPr>
          <p:spPr bwMode="auto">
            <a:xfrm rot="19602114">
              <a:off x="6941295" y="2420222"/>
              <a:ext cx="929901" cy="337896"/>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f:titre</a:t>
              </a:r>
            </a:p>
          </p:txBody>
        </p:sp>
        <p:sp>
          <p:nvSpPr>
            <p:cNvPr id="28" name="Oval 27"/>
            <p:cNvSpPr>
              <a:spLocks noChangeArrowheads="1"/>
            </p:cNvSpPr>
            <p:nvPr/>
          </p:nvSpPr>
          <p:spPr bwMode="auto">
            <a:xfrm>
              <a:off x="4125912" y="3246437"/>
              <a:ext cx="4038600" cy="807178"/>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1600" b="1" noProof="1">
                  <a:solidFill>
                    <a:srgbClr val="0D0D0D"/>
                  </a:solidFill>
                </a:rPr>
                <a:t>http://…isbn/2020386682</a:t>
              </a:r>
            </a:p>
          </p:txBody>
        </p:sp>
        <p:cxnSp>
          <p:nvCxnSpPr>
            <p:cNvPr id="51217" name="Straight Arrow Connector 33"/>
            <p:cNvCxnSpPr>
              <a:cxnSpLocks noChangeShapeType="1"/>
              <a:stCxn id="7" idx="4"/>
              <a:endCxn id="10" idx="0"/>
            </p:cNvCxnSpPr>
            <p:nvPr/>
          </p:nvCxnSpPr>
          <p:spPr bwMode="auto">
            <a:xfrm rot="16200000" flipH="1">
              <a:off x="1303606" y="4767531"/>
              <a:ext cx="914400" cy="5811"/>
            </a:xfrm>
            <a:prstGeom prst="straightConnector1">
              <a:avLst/>
            </a:prstGeom>
            <a:noFill/>
            <a:ln w="19050">
              <a:solidFill>
                <a:schemeClr val="tx1"/>
              </a:solidFill>
              <a:round/>
              <a:headEnd/>
              <a:tailEnd type="triangle" w="lg" len="med"/>
            </a:ln>
          </p:spPr>
        </p:cxnSp>
        <p:cxnSp>
          <p:nvCxnSpPr>
            <p:cNvPr id="51218" name="Straight Arrow Connector 38"/>
            <p:cNvCxnSpPr>
              <a:cxnSpLocks noChangeShapeType="1"/>
              <a:stCxn id="28" idx="4"/>
              <a:endCxn id="8" idx="1"/>
            </p:cNvCxnSpPr>
            <p:nvPr/>
          </p:nvCxnSpPr>
          <p:spPr bwMode="auto">
            <a:xfrm rot="16200000" flipH="1">
              <a:off x="6355991" y="3842836"/>
              <a:ext cx="478978" cy="900534"/>
            </a:xfrm>
            <a:prstGeom prst="straightConnector1">
              <a:avLst/>
            </a:prstGeom>
            <a:noFill/>
            <a:ln w="19050">
              <a:solidFill>
                <a:schemeClr val="tx1"/>
              </a:solidFill>
              <a:round/>
              <a:headEnd/>
              <a:tailEnd type="triangle" w="lg" len="med"/>
            </a:ln>
          </p:spPr>
        </p:cxnSp>
        <p:cxnSp>
          <p:nvCxnSpPr>
            <p:cNvPr id="51219" name="Straight Arrow Connector 42"/>
            <p:cNvCxnSpPr>
              <a:cxnSpLocks noChangeShapeType="1"/>
              <a:stCxn id="8" idx="5"/>
              <a:endCxn id="18" idx="0"/>
            </p:cNvCxnSpPr>
            <p:nvPr/>
          </p:nvCxnSpPr>
          <p:spPr bwMode="auto">
            <a:xfrm rot="16200000" flipH="1">
              <a:off x="7280718" y="5105842"/>
              <a:ext cx="981355" cy="481433"/>
            </a:xfrm>
            <a:prstGeom prst="straightConnector1">
              <a:avLst/>
            </a:prstGeom>
            <a:noFill/>
            <a:ln w="19050">
              <a:solidFill>
                <a:schemeClr val="tx1"/>
              </a:solidFill>
              <a:round/>
              <a:headEnd/>
              <a:tailEnd type="triangle" w="lg" len="med"/>
            </a:ln>
          </p:spPr>
        </p:cxnSp>
        <p:cxnSp>
          <p:nvCxnSpPr>
            <p:cNvPr id="51220" name="Straight Arrow Connector 46"/>
            <p:cNvCxnSpPr>
              <a:cxnSpLocks noChangeShapeType="1"/>
              <a:stCxn id="28" idx="0"/>
              <a:endCxn id="19" idx="2"/>
            </p:cNvCxnSpPr>
            <p:nvPr/>
          </p:nvCxnSpPr>
          <p:spPr bwMode="auto">
            <a:xfrm rot="5400000" flipH="1" flipV="1">
              <a:off x="6486324" y="1644449"/>
              <a:ext cx="1260876" cy="1943100"/>
            </a:xfrm>
            <a:prstGeom prst="straightConnector1">
              <a:avLst/>
            </a:prstGeom>
            <a:noFill/>
            <a:ln w="19050">
              <a:solidFill>
                <a:schemeClr val="tx1"/>
              </a:solidFill>
              <a:round/>
              <a:headEnd/>
              <a:tailEnd type="triangle" w="lg" len="med"/>
            </a:ln>
          </p:spPr>
        </p:cxnSp>
        <p:cxnSp>
          <p:nvCxnSpPr>
            <p:cNvPr id="51221" name="Straight Arrow Connector 57"/>
            <p:cNvCxnSpPr>
              <a:cxnSpLocks noChangeShapeType="1"/>
              <a:stCxn id="28" idx="0"/>
              <a:endCxn id="5" idx="5"/>
            </p:cNvCxnSpPr>
            <p:nvPr/>
          </p:nvCxnSpPr>
          <p:spPr bwMode="auto">
            <a:xfrm rot="16200000" flipV="1">
              <a:off x="4710389" y="1811614"/>
              <a:ext cx="1063631" cy="1806017"/>
            </a:xfrm>
            <a:prstGeom prst="straightConnector1">
              <a:avLst/>
            </a:prstGeom>
            <a:noFill/>
            <a:ln w="19050">
              <a:solidFill>
                <a:schemeClr val="tx1"/>
              </a:solidFill>
              <a:round/>
              <a:headEnd/>
              <a:tailEnd type="triangle" w="lg" len="med"/>
            </a:ln>
          </p:spPr>
        </p:cxnSp>
        <p:sp>
          <p:nvSpPr>
            <p:cNvPr id="51222" name="TextBox 63"/>
            <p:cNvSpPr txBox="1">
              <a:spLocks noChangeArrowheads="1"/>
            </p:cNvSpPr>
            <p:nvPr/>
          </p:nvSpPr>
          <p:spPr bwMode="auto">
            <a:xfrm>
              <a:off x="7783512" y="4987433"/>
              <a:ext cx="825867" cy="339324"/>
            </a:xfrm>
            <a:prstGeom prst="rect">
              <a:avLst/>
            </a:prstGeom>
            <a:noFill/>
            <a:ln w="9525">
              <a:noFill/>
              <a:miter lim="800000"/>
              <a:headEnd/>
              <a:tailEnd/>
            </a:ln>
          </p:spPr>
          <p:txBody>
            <a:bodyPr wrap="none">
              <a:spAutoFit/>
            </a:bodyPr>
            <a:lstStyle/>
            <a:p>
              <a:pPr hangingPunct="0">
                <a:lnSpc>
                  <a:spcPct val="87000"/>
                </a:lnSpc>
                <a:buClr>
                  <a:srgbClr val="000000"/>
                </a:buClr>
                <a:buSzPct val="100000"/>
                <a:buFont typeface="Times New Roman" pitchFamily="18" charset="0"/>
                <a:buNone/>
              </a:pPr>
              <a:r>
                <a:rPr lang="en-GB" sz="1600" b="1" noProof="1">
                  <a:solidFill>
                    <a:srgbClr val="0D0D0D"/>
                  </a:solidFill>
                </a:rPr>
                <a:t>f:nom</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3</a:t>
            </a:r>
            <a:r>
              <a:rPr lang="en-US" baseline="33000" dirty="0" smtClean="0"/>
              <a:t>rd</a:t>
            </a:r>
            <a:r>
              <a:rPr lang="en-US" dirty="0" smtClean="0"/>
              <a:t>: start merging your data</a:t>
            </a:r>
          </a:p>
        </p:txBody>
      </p:sp>
      <p:sp>
        <p:nvSpPr>
          <p:cNvPr id="5" name="Oval 4"/>
          <p:cNvSpPr>
            <a:spLocks noChangeArrowheads="1"/>
          </p:cNvSpPr>
          <p:nvPr/>
        </p:nvSpPr>
        <p:spPr bwMode="auto">
          <a:xfrm>
            <a:off x="4295521" y="3429001"/>
            <a:ext cx="2410560" cy="292350"/>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http://…isbn/000651409X</a:t>
            </a:r>
          </a:p>
        </p:txBody>
      </p:sp>
      <p:sp>
        <p:nvSpPr>
          <p:cNvPr id="6" name="Oval 5"/>
          <p:cNvSpPr>
            <a:spLocks noChangeArrowheads="1"/>
          </p:cNvSpPr>
          <p:nvPr/>
        </p:nvSpPr>
        <p:spPr bwMode="auto">
          <a:xfrm>
            <a:off x="4710240" y="5157182"/>
            <a:ext cx="408960" cy="241945"/>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7" name="Oval 6"/>
          <p:cNvSpPr>
            <a:spLocks noChangeArrowheads="1"/>
          </p:cNvSpPr>
          <p:nvPr/>
        </p:nvSpPr>
        <p:spPr bwMode="auto">
          <a:xfrm>
            <a:off x="7632000" y="5550343"/>
            <a:ext cx="408960" cy="241945"/>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8" name="Rectangle 7"/>
          <p:cNvSpPr>
            <a:spLocks noChangeArrowheads="1"/>
          </p:cNvSpPr>
          <p:nvPr/>
        </p:nvSpPr>
        <p:spPr bwMode="auto">
          <a:xfrm>
            <a:off x="4177440" y="5917582"/>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9" name="Rectangle 8"/>
          <p:cNvSpPr>
            <a:spLocks noChangeArrowheads="1"/>
          </p:cNvSpPr>
          <p:nvPr/>
        </p:nvSpPr>
        <p:spPr bwMode="auto">
          <a:xfrm>
            <a:off x="7405920" y="6261778"/>
            <a:ext cx="1455840" cy="208822"/>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Besse, Christianne</a:t>
            </a:r>
          </a:p>
        </p:txBody>
      </p:sp>
      <p:sp>
        <p:nvSpPr>
          <p:cNvPr id="10" name="Rectangle 9"/>
          <p:cNvSpPr>
            <a:spLocks noChangeArrowheads="1"/>
          </p:cNvSpPr>
          <p:nvPr/>
        </p:nvSpPr>
        <p:spPr bwMode="auto">
          <a:xfrm>
            <a:off x="7495201" y="4042506"/>
            <a:ext cx="145440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fr-FR" sz="900" b="1" dirty="0">
                <a:solidFill>
                  <a:srgbClr val="0D0D0D"/>
                </a:solidFill>
              </a:rPr>
              <a:t>Le palais des miroirs</a:t>
            </a:r>
          </a:p>
        </p:txBody>
      </p:sp>
      <p:cxnSp>
        <p:nvCxnSpPr>
          <p:cNvPr id="53257" name="Straight Arrow Connector 10"/>
          <p:cNvCxnSpPr>
            <a:cxnSpLocks noChangeShapeType="1"/>
            <a:stCxn id="5" idx="4"/>
            <a:endCxn id="6" idx="0"/>
          </p:cNvCxnSpPr>
          <p:nvPr/>
        </p:nvCxnSpPr>
        <p:spPr bwMode="auto">
          <a:xfrm rot="5400000">
            <a:off x="4489845" y="4146226"/>
            <a:ext cx="1435831" cy="586080"/>
          </a:xfrm>
          <a:prstGeom prst="straightConnector1">
            <a:avLst/>
          </a:prstGeom>
          <a:noFill/>
          <a:ln w="19050">
            <a:solidFill>
              <a:schemeClr val="tx1"/>
            </a:solidFill>
            <a:round/>
            <a:headEnd/>
            <a:tailEnd type="triangle" w="lg" len="med"/>
          </a:ln>
        </p:spPr>
      </p:cxnSp>
      <p:sp>
        <p:nvSpPr>
          <p:cNvPr id="53258" name="TextBox 11"/>
          <p:cNvSpPr txBox="1">
            <a:spLocks noChangeArrowheads="1"/>
          </p:cNvSpPr>
          <p:nvPr/>
        </p:nvSpPr>
        <p:spPr bwMode="auto">
          <a:xfrm rot="3478347">
            <a:off x="6503721" y="4105162"/>
            <a:ext cx="747438" cy="207360"/>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f:original</a:t>
            </a:r>
          </a:p>
        </p:txBody>
      </p:sp>
      <p:sp>
        <p:nvSpPr>
          <p:cNvPr id="53259" name="TextBox 12"/>
          <p:cNvSpPr txBox="1">
            <a:spLocks noChangeArrowheads="1"/>
          </p:cNvSpPr>
          <p:nvPr/>
        </p:nvSpPr>
        <p:spPr bwMode="auto">
          <a:xfrm>
            <a:off x="4433761" y="5612270"/>
            <a:ext cx="5601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53260" name="TextBox 13"/>
          <p:cNvSpPr txBox="1">
            <a:spLocks noChangeArrowheads="1"/>
          </p:cNvSpPr>
          <p:nvPr/>
        </p:nvSpPr>
        <p:spPr bwMode="auto">
          <a:xfrm>
            <a:off x="7449121" y="5227749"/>
            <a:ext cx="8078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f:traducteur</a:t>
            </a:r>
          </a:p>
        </p:txBody>
      </p:sp>
      <p:sp>
        <p:nvSpPr>
          <p:cNvPr id="53261" name="TextBox 14"/>
          <p:cNvSpPr txBox="1">
            <a:spLocks noChangeArrowheads="1"/>
          </p:cNvSpPr>
          <p:nvPr/>
        </p:nvSpPr>
        <p:spPr bwMode="auto">
          <a:xfrm>
            <a:off x="5194080" y="4535037"/>
            <a:ext cx="6912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f:auteur</a:t>
            </a:r>
          </a:p>
        </p:txBody>
      </p:sp>
      <p:sp>
        <p:nvSpPr>
          <p:cNvPr id="53262" name="TextBox 15"/>
          <p:cNvSpPr txBox="1">
            <a:spLocks noChangeArrowheads="1"/>
          </p:cNvSpPr>
          <p:nvPr/>
        </p:nvSpPr>
        <p:spPr bwMode="auto">
          <a:xfrm rot="-1997886">
            <a:off x="7620480" y="4451508"/>
            <a:ext cx="613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f:titre</a:t>
            </a:r>
          </a:p>
        </p:txBody>
      </p:sp>
      <p:sp>
        <p:nvSpPr>
          <p:cNvPr id="17" name="Oval 16"/>
          <p:cNvSpPr>
            <a:spLocks noChangeArrowheads="1"/>
          </p:cNvSpPr>
          <p:nvPr/>
        </p:nvSpPr>
        <p:spPr bwMode="auto">
          <a:xfrm>
            <a:off x="5948641" y="4884993"/>
            <a:ext cx="2410560" cy="292351"/>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http://…isbn/2020386682</a:t>
            </a:r>
          </a:p>
        </p:txBody>
      </p:sp>
      <p:cxnSp>
        <p:nvCxnSpPr>
          <p:cNvPr id="53264" name="Straight Arrow Connector 17"/>
          <p:cNvCxnSpPr>
            <a:cxnSpLocks noChangeShapeType="1"/>
            <a:stCxn id="6" idx="4"/>
            <a:endCxn id="8" idx="0"/>
          </p:cNvCxnSpPr>
          <p:nvPr/>
        </p:nvCxnSpPr>
        <p:spPr bwMode="auto">
          <a:xfrm rot="5400000">
            <a:off x="4650454" y="5653315"/>
            <a:ext cx="518454" cy="10080"/>
          </a:xfrm>
          <a:prstGeom prst="straightConnector1">
            <a:avLst/>
          </a:prstGeom>
          <a:noFill/>
          <a:ln w="19050">
            <a:solidFill>
              <a:schemeClr val="tx1"/>
            </a:solidFill>
            <a:round/>
            <a:headEnd/>
            <a:tailEnd type="triangle" w="lg" len="med"/>
          </a:ln>
        </p:spPr>
      </p:cxnSp>
      <p:cxnSp>
        <p:nvCxnSpPr>
          <p:cNvPr id="53265" name="Straight Arrow Connector 18"/>
          <p:cNvCxnSpPr>
            <a:cxnSpLocks noChangeShapeType="1"/>
            <a:stCxn id="17" idx="4"/>
            <a:endCxn id="7" idx="1"/>
          </p:cNvCxnSpPr>
          <p:nvPr/>
        </p:nvCxnSpPr>
        <p:spPr bwMode="auto">
          <a:xfrm rot="16200000" flipH="1">
            <a:off x="7217979" y="5113285"/>
            <a:ext cx="409003" cy="537120"/>
          </a:xfrm>
          <a:prstGeom prst="straightConnector1">
            <a:avLst/>
          </a:prstGeom>
          <a:noFill/>
          <a:ln w="19050">
            <a:solidFill>
              <a:schemeClr val="tx1"/>
            </a:solidFill>
            <a:round/>
            <a:headEnd/>
            <a:tailEnd type="triangle" w="lg" len="med"/>
          </a:ln>
        </p:spPr>
      </p:cxnSp>
      <p:cxnSp>
        <p:nvCxnSpPr>
          <p:cNvPr id="53266" name="Straight Arrow Connector 19"/>
          <p:cNvCxnSpPr>
            <a:cxnSpLocks noChangeShapeType="1"/>
            <a:stCxn id="7" idx="5"/>
            <a:endCxn id="9" idx="0"/>
          </p:cNvCxnSpPr>
          <p:nvPr/>
        </p:nvCxnSpPr>
        <p:spPr bwMode="auto">
          <a:xfrm rot="16200000" flipH="1">
            <a:off x="7804054" y="5932711"/>
            <a:ext cx="505493" cy="152640"/>
          </a:xfrm>
          <a:prstGeom prst="straightConnector1">
            <a:avLst/>
          </a:prstGeom>
          <a:noFill/>
          <a:ln w="19050">
            <a:solidFill>
              <a:schemeClr val="tx1"/>
            </a:solidFill>
            <a:round/>
            <a:headEnd/>
            <a:tailEnd type="triangle" w="lg" len="med"/>
          </a:ln>
        </p:spPr>
      </p:cxnSp>
      <p:cxnSp>
        <p:nvCxnSpPr>
          <p:cNvPr id="53267" name="Straight Arrow Connector 20"/>
          <p:cNvCxnSpPr>
            <a:cxnSpLocks noChangeShapeType="1"/>
            <a:stCxn id="17" idx="0"/>
            <a:endCxn id="10" idx="2"/>
          </p:cNvCxnSpPr>
          <p:nvPr/>
        </p:nvCxnSpPr>
        <p:spPr bwMode="auto">
          <a:xfrm rot="5400000" flipH="1" flipV="1">
            <a:off x="7371327" y="4033920"/>
            <a:ext cx="633667" cy="1068480"/>
          </a:xfrm>
          <a:prstGeom prst="straightConnector1">
            <a:avLst/>
          </a:prstGeom>
          <a:noFill/>
          <a:ln w="19050">
            <a:solidFill>
              <a:schemeClr val="tx1"/>
            </a:solidFill>
            <a:round/>
            <a:headEnd/>
            <a:tailEnd type="triangle" w="lg" len="med"/>
          </a:ln>
        </p:spPr>
      </p:cxnSp>
      <p:cxnSp>
        <p:nvCxnSpPr>
          <p:cNvPr id="53268" name="Straight Arrow Connector 21"/>
          <p:cNvCxnSpPr>
            <a:cxnSpLocks noChangeShapeType="1"/>
            <a:stCxn id="17" idx="0"/>
            <a:endCxn id="5" idx="5"/>
          </p:cNvCxnSpPr>
          <p:nvPr/>
        </p:nvCxnSpPr>
        <p:spPr bwMode="auto">
          <a:xfrm rot="16200000" flipV="1">
            <a:off x="6150897" y="3881970"/>
            <a:ext cx="1205406" cy="800640"/>
          </a:xfrm>
          <a:prstGeom prst="straightConnector1">
            <a:avLst/>
          </a:prstGeom>
          <a:noFill/>
          <a:ln w="19050">
            <a:solidFill>
              <a:schemeClr val="tx1"/>
            </a:solidFill>
            <a:round/>
            <a:headEnd/>
            <a:tailEnd type="triangle" w="lg" len="med"/>
          </a:ln>
        </p:spPr>
      </p:cxnSp>
      <p:sp>
        <p:nvSpPr>
          <p:cNvPr id="53269" name="TextBox 22"/>
          <p:cNvSpPr txBox="1">
            <a:spLocks noChangeArrowheads="1"/>
          </p:cNvSpPr>
          <p:nvPr/>
        </p:nvSpPr>
        <p:spPr bwMode="auto">
          <a:xfrm>
            <a:off x="8131680" y="5826852"/>
            <a:ext cx="587520" cy="20738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25" name="Oval 24"/>
          <p:cNvSpPr>
            <a:spLocks noChangeArrowheads="1"/>
          </p:cNvSpPr>
          <p:nvPr/>
        </p:nvSpPr>
        <p:spPr bwMode="auto">
          <a:xfrm>
            <a:off x="3579840" y="1408468"/>
            <a:ext cx="2508480" cy="292351"/>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http://…isbn/000651409X</a:t>
            </a:r>
          </a:p>
        </p:txBody>
      </p:sp>
      <p:sp>
        <p:nvSpPr>
          <p:cNvPr id="26" name="Oval 25"/>
          <p:cNvSpPr>
            <a:spLocks noChangeArrowheads="1"/>
          </p:cNvSpPr>
          <p:nvPr/>
        </p:nvSpPr>
        <p:spPr bwMode="auto">
          <a:xfrm>
            <a:off x="2868480" y="2622516"/>
            <a:ext cx="426240" cy="283709"/>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27" name="Oval 26"/>
          <p:cNvSpPr>
            <a:spLocks noChangeArrowheads="1"/>
          </p:cNvSpPr>
          <p:nvPr/>
        </p:nvSpPr>
        <p:spPr bwMode="auto">
          <a:xfrm>
            <a:off x="3604320" y="3014238"/>
            <a:ext cx="426240" cy="283709"/>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28" name="Rectangle 27"/>
          <p:cNvSpPr>
            <a:spLocks noChangeArrowheads="1"/>
          </p:cNvSpPr>
          <p:nvPr/>
        </p:nvSpPr>
        <p:spPr bwMode="auto">
          <a:xfrm>
            <a:off x="217440" y="4258528"/>
            <a:ext cx="1514880" cy="208821"/>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29" name="Oval 28"/>
          <p:cNvSpPr>
            <a:spLocks noChangeArrowheads="1"/>
          </p:cNvSpPr>
          <p:nvPr/>
        </p:nvSpPr>
        <p:spPr bwMode="auto">
          <a:xfrm>
            <a:off x="1876320" y="4396782"/>
            <a:ext cx="2793600" cy="29235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http://www.amitavghosh.com</a:t>
            </a:r>
          </a:p>
        </p:txBody>
      </p:sp>
      <p:sp>
        <p:nvSpPr>
          <p:cNvPr id="30" name="Rectangle 29"/>
          <p:cNvSpPr>
            <a:spLocks noChangeArrowheads="1"/>
          </p:cNvSpPr>
          <p:nvPr/>
        </p:nvSpPr>
        <p:spPr bwMode="auto">
          <a:xfrm>
            <a:off x="217440" y="1329261"/>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The Glass Palace</a:t>
            </a:r>
          </a:p>
        </p:txBody>
      </p:sp>
      <p:sp>
        <p:nvSpPr>
          <p:cNvPr id="31" name="Rectangle 30"/>
          <p:cNvSpPr>
            <a:spLocks noChangeArrowheads="1"/>
          </p:cNvSpPr>
          <p:nvPr/>
        </p:nvSpPr>
        <p:spPr bwMode="auto">
          <a:xfrm>
            <a:off x="217440" y="1674897"/>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2000</a:t>
            </a:r>
          </a:p>
        </p:txBody>
      </p:sp>
      <p:sp>
        <p:nvSpPr>
          <p:cNvPr id="32" name="Rectangle 31"/>
          <p:cNvSpPr>
            <a:spLocks noChangeArrowheads="1"/>
          </p:cNvSpPr>
          <p:nvPr/>
        </p:nvSpPr>
        <p:spPr bwMode="auto">
          <a:xfrm>
            <a:off x="217440" y="2464100"/>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London</a:t>
            </a:r>
          </a:p>
        </p:txBody>
      </p:sp>
      <p:sp>
        <p:nvSpPr>
          <p:cNvPr id="33" name="Rectangle 32"/>
          <p:cNvSpPr>
            <a:spLocks noChangeArrowheads="1"/>
          </p:cNvSpPr>
          <p:nvPr/>
        </p:nvSpPr>
        <p:spPr bwMode="auto">
          <a:xfrm>
            <a:off x="217440" y="2827018"/>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Harper Collins</a:t>
            </a:r>
          </a:p>
        </p:txBody>
      </p:sp>
      <p:cxnSp>
        <p:nvCxnSpPr>
          <p:cNvPr id="53279" name="Curved Connector 20"/>
          <p:cNvCxnSpPr>
            <a:cxnSpLocks noChangeShapeType="1"/>
            <a:stCxn id="25" idx="4"/>
            <a:endCxn id="26" idx="6"/>
          </p:cNvCxnSpPr>
          <p:nvPr/>
        </p:nvCxnSpPr>
        <p:spPr bwMode="auto">
          <a:xfrm rot="5400000">
            <a:off x="3532265" y="1463275"/>
            <a:ext cx="1064271" cy="1539360"/>
          </a:xfrm>
          <a:prstGeom prst="curvedConnector2">
            <a:avLst/>
          </a:prstGeom>
          <a:noFill/>
          <a:ln w="19050">
            <a:solidFill>
              <a:schemeClr val="tx1"/>
            </a:solidFill>
            <a:round/>
            <a:headEnd/>
            <a:tailEnd type="triangle" w="lg" len="med"/>
          </a:ln>
        </p:spPr>
      </p:cxnSp>
      <p:cxnSp>
        <p:nvCxnSpPr>
          <p:cNvPr id="53280" name="Curved Connector 34"/>
          <p:cNvCxnSpPr>
            <a:cxnSpLocks noChangeShapeType="1"/>
            <a:stCxn id="25" idx="4"/>
            <a:endCxn id="27" idx="6"/>
          </p:cNvCxnSpPr>
          <p:nvPr/>
        </p:nvCxnSpPr>
        <p:spPr bwMode="auto">
          <a:xfrm rot="5400000">
            <a:off x="3704325" y="2027055"/>
            <a:ext cx="1455992" cy="803520"/>
          </a:xfrm>
          <a:prstGeom prst="curvedConnector2">
            <a:avLst/>
          </a:prstGeom>
          <a:noFill/>
          <a:ln w="19050">
            <a:solidFill>
              <a:schemeClr val="tx1"/>
            </a:solidFill>
            <a:round/>
            <a:headEnd/>
            <a:tailEnd type="triangle" w="lg" len="med"/>
          </a:ln>
        </p:spPr>
      </p:cxnSp>
      <p:cxnSp>
        <p:nvCxnSpPr>
          <p:cNvPr id="53281" name="Curved Connector 35"/>
          <p:cNvCxnSpPr>
            <a:cxnSpLocks noChangeShapeType="1"/>
            <a:stCxn id="27" idx="2"/>
            <a:endCxn id="28" idx="0"/>
          </p:cNvCxnSpPr>
          <p:nvPr/>
        </p:nvCxnSpPr>
        <p:spPr bwMode="auto">
          <a:xfrm rot="10800000" flipV="1">
            <a:off x="974881" y="3156811"/>
            <a:ext cx="2629440" cy="1101716"/>
          </a:xfrm>
          <a:prstGeom prst="curvedConnector2">
            <a:avLst/>
          </a:prstGeom>
          <a:noFill/>
          <a:ln w="19050">
            <a:solidFill>
              <a:schemeClr val="tx1"/>
            </a:solidFill>
            <a:round/>
            <a:headEnd/>
            <a:tailEnd type="triangle" w="lg" len="med"/>
          </a:ln>
        </p:spPr>
      </p:cxnSp>
      <p:cxnSp>
        <p:nvCxnSpPr>
          <p:cNvPr id="53282" name="Straight Arrow Connector 37"/>
          <p:cNvCxnSpPr>
            <a:cxnSpLocks noChangeShapeType="1"/>
            <a:stCxn id="26" idx="2"/>
            <a:endCxn id="32" idx="3"/>
          </p:cNvCxnSpPr>
          <p:nvPr/>
        </p:nvCxnSpPr>
        <p:spPr bwMode="auto">
          <a:xfrm rot="10800000">
            <a:off x="1732321" y="2580751"/>
            <a:ext cx="1136160" cy="184339"/>
          </a:xfrm>
          <a:prstGeom prst="straightConnector1">
            <a:avLst/>
          </a:prstGeom>
          <a:noFill/>
          <a:ln w="19050">
            <a:solidFill>
              <a:schemeClr val="tx1"/>
            </a:solidFill>
            <a:round/>
            <a:headEnd/>
            <a:tailEnd type="triangle" w="lg" len="med"/>
          </a:ln>
        </p:spPr>
      </p:cxnSp>
      <p:cxnSp>
        <p:nvCxnSpPr>
          <p:cNvPr id="53283" name="Straight Arrow Connector 38"/>
          <p:cNvCxnSpPr>
            <a:cxnSpLocks noChangeShapeType="1"/>
            <a:stCxn id="26" idx="2"/>
            <a:endCxn id="33" idx="3"/>
          </p:cNvCxnSpPr>
          <p:nvPr/>
        </p:nvCxnSpPr>
        <p:spPr bwMode="auto">
          <a:xfrm rot="10800000" flipV="1">
            <a:off x="1732321" y="2765090"/>
            <a:ext cx="1136160" cy="178579"/>
          </a:xfrm>
          <a:prstGeom prst="straightConnector1">
            <a:avLst/>
          </a:prstGeom>
          <a:noFill/>
          <a:ln w="19050">
            <a:solidFill>
              <a:schemeClr val="tx1"/>
            </a:solidFill>
            <a:round/>
            <a:headEnd/>
            <a:tailEnd type="triangle" w="lg" len="med"/>
          </a:ln>
        </p:spPr>
      </p:cxnSp>
      <p:cxnSp>
        <p:nvCxnSpPr>
          <p:cNvPr id="53284" name="Straight Arrow Connector 39"/>
          <p:cNvCxnSpPr>
            <a:cxnSpLocks noChangeShapeType="1"/>
            <a:stCxn id="25" idx="2"/>
            <a:endCxn id="30" idx="3"/>
          </p:cNvCxnSpPr>
          <p:nvPr/>
        </p:nvCxnSpPr>
        <p:spPr bwMode="auto">
          <a:xfrm rot="10800000">
            <a:off x="1732320" y="1445912"/>
            <a:ext cx="1847520" cy="108012"/>
          </a:xfrm>
          <a:prstGeom prst="straightConnector1">
            <a:avLst/>
          </a:prstGeom>
          <a:noFill/>
          <a:ln w="19050">
            <a:solidFill>
              <a:schemeClr val="tx1"/>
            </a:solidFill>
            <a:round/>
            <a:headEnd/>
            <a:tailEnd type="triangle" w="lg" len="med"/>
          </a:ln>
        </p:spPr>
      </p:cxnSp>
      <p:cxnSp>
        <p:nvCxnSpPr>
          <p:cNvPr id="53285" name="Straight Arrow Connector 40"/>
          <p:cNvCxnSpPr>
            <a:cxnSpLocks noChangeShapeType="1"/>
            <a:stCxn id="25" idx="2"/>
            <a:endCxn id="31" idx="3"/>
          </p:cNvCxnSpPr>
          <p:nvPr/>
        </p:nvCxnSpPr>
        <p:spPr bwMode="auto">
          <a:xfrm rot="10800000" flipV="1">
            <a:off x="1732320" y="1553924"/>
            <a:ext cx="1847520" cy="237624"/>
          </a:xfrm>
          <a:prstGeom prst="straightConnector1">
            <a:avLst/>
          </a:prstGeom>
          <a:noFill/>
          <a:ln w="19050">
            <a:solidFill>
              <a:schemeClr val="tx1"/>
            </a:solidFill>
            <a:round/>
            <a:headEnd/>
            <a:tailEnd type="triangle" w="lg" len="med"/>
          </a:ln>
        </p:spPr>
      </p:cxnSp>
      <p:sp>
        <p:nvSpPr>
          <p:cNvPr id="53286" name="TextBox 41"/>
          <p:cNvSpPr txBox="1">
            <a:spLocks noChangeArrowheads="1"/>
          </p:cNvSpPr>
          <p:nvPr/>
        </p:nvSpPr>
        <p:spPr bwMode="auto">
          <a:xfrm rot="238339">
            <a:off x="2309760" y="1314858"/>
            <a:ext cx="601920" cy="20738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a:title</a:t>
            </a:r>
          </a:p>
        </p:txBody>
      </p:sp>
      <p:sp>
        <p:nvSpPr>
          <p:cNvPr id="53287" name="TextBox 42"/>
          <p:cNvSpPr txBox="1">
            <a:spLocks noChangeArrowheads="1"/>
          </p:cNvSpPr>
          <p:nvPr/>
        </p:nvSpPr>
        <p:spPr bwMode="auto">
          <a:xfrm rot="-384205">
            <a:off x="2321280" y="1578784"/>
            <a:ext cx="5126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a:year</a:t>
            </a:r>
          </a:p>
        </p:txBody>
      </p:sp>
      <p:sp>
        <p:nvSpPr>
          <p:cNvPr id="53288" name="TextBox 43"/>
          <p:cNvSpPr txBox="1">
            <a:spLocks noChangeArrowheads="1"/>
          </p:cNvSpPr>
          <p:nvPr/>
        </p:nvSpPr>
        <p:spPr bwMode="auto">
          <a:xfrm rot="610119">
            <a:off x="2072160" y="2418014"/>
            <a:ext cx="505440" cy="20738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a:city</a:t>
            </a:r>
          </a:p>
        </p:txBody>
      </p:sp>
      <p:sp>
        <p:nvSpPr>
          <p:cNvPr id="53289" name="TextBox 44"/>
          <p:cNvSpPr txBox="1">
            <a:spLocks noChangeArrowheads="1"/>
          </p:cNvSpPr>
          <p:nvPr/>
        </p:nvSpPr>
        <p:spPr bwMode="auto">
          <a:xfrm rot="-525120">
            <a:off x="1981440" y="2835659"/>
            <a:ext cx="7516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a:p_name</a:t>
            </a:r>
          </a:p>
        </p:txBody>
      </p:sp>
      <p:sp>
        <p:nvSpPr>
          <p:cNvPr id="53290" name="TextBox 45"/>
          <p:cNvSpPr txBox="1">
            <a:spLocks noChangeArrowheads="1"/>
          </p:cNvSpPr>
          <p:nvPr/>
        </p:nvSpPr>
        <p:spPr bwMode="auto">
          <a:xfrm>
            <a:off x="1006560" y="3429001"/>
            <a:ext cx="5932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a:name</a:t>
            </a:r>
          </a:p>
        </p:txBody>
      </p:sp>
      <p:sp>
        <p:nvSpPr>
          <p:cNvPr id="53291" name="TextBox 46"/>
          <p:cNvSpPr txBox="1">
            <a:spLocks noChangeArrowheads="1"/>
          </p:cNvSpPr>
          <p:nvPr/>
        </p:nvSpPr>
        <p:spPr bwMode="auto">
          <a:xfrm>
            <a:off x="2829601" y="3567256"/>
            <a:ext cx="91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a:homepage</a:t>
            </a:r>
          </a:p>
        </p:txBody>
      </p:sp>
      <p:sp>
        <p:nvSpPr>
          <p:cNvPr id="53292" name="TextBox 47"/>
          <p:cNvSpPr txBox="1">
            <a:spLocks noChangeArrowheads="1"/>
          </p:cNvSpPr>
          <p:nvPr/>
        </p:nvSpPr>
        <p:spPr bwMode="auto">
          <a:xfrm>
            <a:off x="3880801" y="2737729"/>
            <a:ext cx="6408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a:author</a:t>
            </a:r>
          </a:p>
        </p:txBody>
      </p:sp>
      <p:sp>
        <p:nvSpPr>
          <p:cNvPr id="53293" name="TextBox 48"/>
          <p:cNvSpPr txBox="1">
            <a:spLocks noChangeArrowheads="1"/>
          </p:cNvSpPr>
          <p:nvPr/>
        </p:nvSpPr>
        <p:spPr bwMode="auto">
          <a:xfrm rot="-1357246">
            <a:off x="3540960" y="2298481"/>
            <a:ext cx="81648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a:publisher</a:t>
            </a:r>
          </a:p>
        </p:txBody>
      </p:sp>
      <p:cxnSp>
        <p:nvCxnSpPr>
          <p:cNvPr id="53294" name="Straight Arrow Connector 61"/>
          <p:cNvCxnSpPr>
            <a:cxnSpLocks noChangeShapeType="1"/>
            <a:stCxn id="27" idx="4"/>
            <a:endCxn id="29" idx="0"/>
          </p:cNvCxnSpPr>
          <p:nvPr/>
        </p:nvCxnSpPr>
        <p:spPr bwMode="auto">
          <a:xfrm rot="5400000">
            <a:off x="2995863" y="3575205"/>
            <a:ext cx="1098836" cy="544320"/>
          </a:xfrm>
          <a:prstGeom prst="straightConnector1">
            <a:avLst/>
          </a:prstGeom>
          <a:noFill/>
          <a:ln w="19050">
            <a:solidFill>
              <a:schemeClr val="tx1"/>
            </a:solidFill>
            <a:round/>
            <a:headEnd/>
            <a:tailEnd type="triangle" w="lg" len="med"/>
          </a:ln>
        </p:spPr>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3</a:t>
            </a:r>
            <a:r>
              <a:rPr lang="en-US" baseline="33000" dirty="0" smtClean="0"/>
              <a:t>rd</a:t>
            </a:r>
            <a:r>
              <a:rPr lang="en-US" dirty="0" smtClean="0"/>
              <a:t>: start merging your data (cont)</a:t>
            </a:r>
          </a:p>
        </p:txBody>
      </p:sp>
      <p:sp>
        <p:nvSpPr>
          <p:cNvPr id="5" name="Oval 4"/>
          <p:cNvSpPr>
            <a:spLocks noChangeArrowheads="1"/>
          </p:cNvSpPr>
          <p:nvPr/>
        </p:nvSpPr>
        <p:spPr bwMode="auto">
          <a:xfrm>
            <a:off x="4295521" y="3429001"/>
            <a:ext cx="2410560" cy="292350"/>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http://…isbn/000651409X</a:t>
            </a:r>
          </a:p>
        </p:txBody>
      </p:sp>
      <p:sp>
        <p:nvSpPr>
          <p:cNvPr id="6" name="Oval 5"/>
          <p:cNvSpPr>
            <a:spLocks noChangeArrowheads="1"/>
          </p:cNvSpPr>
          <p:nvPr/>
        </p:nvSpPr>
        <p:spPr bwMode="auto">
          <a:xfrm>
            <a:off x="4710240" y="5157182"/>
            <a:ext cx="408960" cy="241945"/>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7" name="Oval 6"/>
          <p:cNvSpPr>
            <a:spLocks noChangeArrowheads="1"/>
          </p:cNvSpPr>
          <p:nvPr/>
        </p:nvSpPr>
        <p:spPr bwMode="auto">
          <a:xfrm>
            <a:off x="7632000" y="5550343"/>
            <a:ext cx="408960" cy="241945"/>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8" name="Rectangle 7"/>
          <p:cNvSpPr>
            <a:spLocks noChangeArrowheads="1"/>
          </p:cNvSpPr>
          <p:nvPr/>
        </p:nvSpPr>
        <p:spPr bwMode="auto">
          <a:xfrm>
            <a:off x="4177440" y="5917582"/>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9" name="Rectangle 8"/>
          <p:cNvSpPr>
            <a:spLocks noChangeArrowheads="1"/>
          </p:cNvSpPr>
          <p:nvPr/>
        </p:nvSpPr>
        <p:spPr bwMode="auto">
          <a:xfrm>
            <a:off x="7405920" y="6261778"/>
            <a:ext cx="1455840" cy="208822"/>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Besse, Christianne</a:t>
            </a:r>
          </a:p>
        </p:txBody>
      </p:sp>
      <p:sp>
        <p:nvSpPr>
          <p:cNvPr id="10" name="Rectangle 9"/>
          <p:cNvSpPr>
            <a:spLocks noChangeArrowheads="1"/>
          </p:cNvSpPr>
          <p:nvPr/>
        </p:nvSpPr>
        <p:spPr bwMode="auto">
          <a:xfrm>
            <a:off x="7495201" y="4042506"/>
            <a:ext cx="145440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fr-FR" sz="900" b="1" dirty="0">
                <a:solidFill>
                  <a:srgbClr val="0D0D0D"/>
                </a:solidFill>
              </a:rPr>
              <a:t>Le palais des miroirs</a:t>
            </a:r>
          </a:p>
        </p:txBody>
      </p:sp>
      <p:cxnSp>
        <p:nvCxnSpPr>
          <p:cNvPr id="55305" name="Straight Arrow Connector 10"/>
          <p:cNvCxnSpPr>
            <a:cxnSpLocks noChangeShapeType="1"/>
            <a:stCxn id="5" idx="4"/>
            <a:endCxn id="6" idx="0"/>
          </p:cNvCxnSpPr>
          <p:nvPr/>
        </p:nvCxnSpPr>
        <p:spPr bwMode="auto">
          <a:xfrm rot="5400000">
            <a:off x="4489845" y="4146226"/>
            <a:ext cx="1435831" cy="586080"/>
          </a:xfrm>
          <a:prstGeom prst="straightConnector1">
            <a:avLst/>
          </a:prstGeom>
          <a:noFill/>
          <a:ln w="19050">
            <a:solidFill>
              <a:schemeClr val="tx1"/>
            </a:solidFill>
            <a:round/>
            <a:headEnd/>
            <a:tailEnd type="triangle" w="lg" len="med"/>
          </a:ln>
        </p:spPr>
      </p:cxnSp>
      <p:sp>
        <p:nvSpPr>
          <p:cNvPr id="55306" name="TextBox 11"/>
          <p:cNvSpPr txBox="1">
            <a:spLocks noChangeArrowheads="1"/>
          </p:cNvSpPr>
          <p:nvPr/>
        </p:nvSpPr>
        <p:spPr bwMode="auto">
          <a:xfrm rot="3478347">
            <a:off x="6518125" y="4079240"/>
            <a:ext cx="688392" cy="208800"/>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f:original</a:t>
            </a:r>
          </a:p>
        </p:txBody>
      </p:sp>
      <p:sp>
        <p:nvSpPr>
          <p:cNvPr id="55307" name="TextBox 12"/>
          <p:cNvSpPr txBox="1">
            <a:spLocks noChangeArrowheads="1"/>
          </p:cNvSpPr>
          <p:nvPr/>
        </p:nvSpPr>
        <p:spPr bwMode="auto">
          <a:xfrm>
            <a:off x="4433761" y="5612270"/>
            <a:ext cx="5601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55308" name="TextBox 13"/>
          <p:cNvSpPr txBox="1">
            <a:spLocks noChangeArrowheads="1"/>
          </p:cNvSpPr>
          <p:nvPr/>
        </p:nvSpPr>
        <p:spPr bwMode="auto">
          <a:xfrm>
            <a:off x="7449121" y="5227749"/>
            <a:ext cx="8078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f:traducteur</a:t>
            </a:r>
          </a:p>
        </p:txBody>
      </p:sp>
      <p:sp>
        <p:nvSpPr>
          <p:cNvPr id="55309" name="TextBox 14"/>
          <p:cNvSpPr txBox="1">
            <a:spLocks noChangeArrowheads="1"/>
          </p:cNvSpPr>
          <p:nvPr/>
        </p:nvSpPr>
        <p:spPr bwMode="auto">
          <a:xfrm>
            <a:off x="5194080" y="4535037"/>
            <a:ext cx="6912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f:auteur</a:t>
            </a:r>
          </a:p>
        </p:txBody>
      </p:sp>
      <p:sp>
        <p:nvSpPr>
          <p:cNvPr id="55310" name="TextBox 15"/>
          <p:cNvSpPr txBox="1">
            <a:spLocks noChangeArrowheads="1"/>
          </p:cNvSpPr>
          <p:nvPr/>
        </p:nvSpPr>
        <p:spPr bwMode="auto">
          <a:xfrm rot="-1997886">
            <a:off x="7620480" y="4451508"/>
            <a:ext cx="613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f:titre</a:t>
            </a:r>
          </a:p>
        </p:txBody>
      </p:sp>
      <p:sp>
        <p:nvSpPr>
          <p:cNvPr id="17" name="Oval 16"/>
          <p:cNvSpPr>
            <a:spLocks noChangeArrowheads="1"/>
          </p:cNvSpPr>
          <p:nvPr/>
        </p:nvSpPr>
        <p:spPr bwMode="auto">
          <a:xfrm>
            <a:off x="5948641" y="4884993"/>
            <a:ext cx="2410560" cy="292351"/>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http://…isbn/2020386682</a:t>
            </a:r>
          </a:p>
        </p:txBody>
      </p:sp>
      <p:cxnSp>
        <p:nvCxnSpPr>
          <p:cNvPr id="55312" name="Straight Arrow Connector 17"/>
          <p:cNvCxnSpPr>
            <a:cxnSpLocks noChangeShapeType="1"/>
            <a:stCxn id="6" idx="4"/>
            <a:endCxn id="8" idx="0"/>
          </p:cNvCxnSpPr>
          <p:nvPr/>
        </p:nvCxnSpPr>
        <p:spPr bwMode="auto">
          <a:xfrm rot="5400000">
            <a:off x="4650454" y="5653315"/>
            <a:ext cx="518454" cy="10080"/>
          </a:xfrm>
          <a:prstGeom prst="straightConnector1">
            <a:avLst/>
          </a:prstGeom>
          <a:noFill/>
          <a:ln w="19050">
            <a:solidFill>
              <a:schemeClr val="tx1"/>
            </a:solidFill>
            <a:round/>
            <a:headEnd/>
            <a:tailEnd type="triangle" w="lg" len="med"/>
          </a:ln>
        </p:spPr>
      </p:cxnSp>
      <p:cxnSp>
        <p:nvCxnSpPr>
          <p:cNvPr id="55313" name="Straight Arrow Connector 18"/>
          <p:cNvCxnSpPr>
            <a:cxnSpLocks noChangeShapeType="1"/>
            <a:stCxn id="17" idx="4"/>
            <a:endCxn id="7" idx="1"/>
          </p:cNvCxnSpPr>
          <p:nvPr/>
        </p:nvCxnSpPr>
        <p:spPr bwMode="auto">
          <a:xfrm rot="16200000" flipH="1">
            <a:off x="7217979" y="5113285"/>
            <a:ext cx="409003" cy="537120"/>
          </a:xfrm>
          <a:prstGeom prst="straightConnector1">
            <a:avLst/>
          </a:prstGeom>
          <a:noFill/>
          <a:ln w="19050">
            <a:solidFill>
              <a:schemeClr val="tx1"/>
            </a:solidFill>
            <a:round/>
            <a:headEnd/>
            <a:tailEnd type="triangle" w="lg" len="med"/>
          </a:ln>
        </p:spPr>
      </p:cxnSp>
      <p:cxnSp>
        <p:nvCxnSpPr>
          <p:cNvPr id="55314" name="Straight Arrow Connector 19"/>
          <p:cNvCxnSpPr>
            <a:cxnSpLocks noChangeShapeType="1"/>
            <a:stCxn id="7" idx="5"/>
            <a:endCxn id="9" idx="0"/>
          </p:cNvCxnSpPr>
          <p:nvPr/>
        </p:nvCxnSpPr>
        <p:spPr bwMode="auto">
          <a:xfrm rot="16200000" flipH="1">
            <a:off x="7804054" y="5932711"/>
            <a:ext cx="505493" cy="152640"/>
          </a:xfrm>
          <a:prstGeom prst="straightConnector1">
            <a:avLst/>
          </a:prstGeom>
          <a:noFill/>
          <a:ln w="19050">
            <a:solidFill>
              <a:schemeClr val="tx1"/>
            </a:solidFill>
            <a:round/>
            <a:headEnd/>
            <a:tailEnd type="triangle" w="lg" len="med"/>
          </a:ln>
        </p:spPr>
      </p:cxnSp>
      <p:cxnSp>
        <p:nvCxnSpPr>
          <p:cNvPr id="55315" name="Straight Arrow Connector 20"/>
          <p:cNvCxnSpPr>
            <a:cxnSpLocks noChangeShapeType="1"/>
            <a:stCxn id="17" idx="0"/>
            <a:endCxn id="10" idx="2"/>
          </p:cNvCxnSpPr>
          <p:nvPr/>
        </p:nvCxnSpPr>
        <p:spPr bwMode="auto">
          <a:xfrm rot="5400000" flipH="1" flipV="1">
            <a:off x="7371327" y="4033920"/>
            <a:ext cx="633667" cy="1068480"/>
          </a:xfrm>
          <a:prstGeom prst="straightConnector1">
            <a:avLst/>
          </a:prstGeom>
          <a:noFill/>
          <a:ln w="19050">
            <a:solidFill>
              <a:schemeClr val="tx1"/>
            </a:solidFill>
            <a:round/>
            <a:headEnd/>
            <a:tailEnd type="triangle" w="lg" len="med"/>
          </a:ln>
        </p:spPr>
      </p:cxnSp>
      <p:cxnSp>
        <p:nvCxnSpPr>
          <p:cNvPr id="55316" name="Straight Arrow Connector 21"/>
          <p:cNvCxnSpPr>
            <a:cxnSpLocks noChangeShapeType="1"/>
            <a:stCxn id="17" idx="0"/>
            <a:endCxn id="5" idx="5"/>
          </p:cNvCxnSpPr>
          <p:nvPr/>
        </p:nvCxnSpPr>
        <p:spPr bwMode="auto">
          <a:xfrm rot="16200000" flipV="1">
            <a:off x="6150897" y="3881970"/>
            <a:ext cx="1205406" cy="800640"/>
          </a:xfrm>
          <a:prstGeom prst="straightConnector1">
            <a:avLst/>
          </a:prstGeom>
          <a:noFill/>
          <a:ln w="19050">
            <a:solidFill>
              <a:schemeClr val="tx1"/>
            </a:solidFill>
            <a:round/>
            <a:headEnd/>
            <a:tailEnd type="triangle" w="lg" len="med"/>
          </a:ln>
        </p:spPr>
      </p:cxnSp>
      <p:sp>
        <p:nvSpPr>
          <p:cNvPr id="55317" name="TextBox 22"/>
          <p:cNvSpPr txBox="1">
            <a:spLocks noChangeArrowheads="1"/>
          </p:cNvSpPr>
          <p:nvPr/>
        </p:nvSpPr>
        <p:spPr bwMode="auto">
          <a:xfrm>
            <a:off x="8131680" y="5826852"/>
            <a:ext cx="518400" cy="20738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25" name="Oval 24"/>
          <p:cNvSpPr>
            <a:spLocks noChangeArrowheads="1"/>
          </p:cNvSpPr>
          <p:nvPr/>
        </p:nvSpPr>
        <p:spPr bwMode="auto">
          <a:xfrm>
            <a:off x="3579840" y="1408468"/>
            <a:ext cx="2508480" cy="292351"/>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http://…isbn/000651409X</a:t>
            </a:r>
          </a:p>
        </p:txBody>
      </p:sp>
      <p:sp>
        <p:nvSpPr>
          <p:cNvPr id="26" name="Oval 25"/>
          <p:cNvSpPr>
            <a:spLocks noChangeArrowheads="1"/>
          </p:cNvSpPr>
          <p:nvPr/>
        </p:nvSpPr>
        <p:spPr bwMode="auto">
          <a:xfrm>
            <a:off x="2868480" y="2622516"/>
            <a:ext cx="426240" cy="283709"/>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7" name="Oval 26"/>
          <p:cNvSpPr>
            <a:spLocks noChangeArrowheads="1"/>
          </p:cNvSpPr>
          <p:nvPr/>
        </p:nvSpPr>
        <p:spPr bwMode="auto">
          <a:xfrm>
            <a:off x="3604320" y="3014238"/>
            <a:ext cx="426240" cy="283709"/>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8" name="Rectangle 27"/>
          <p:cNvSpPr>
            <a:spLocks noChangeArrowheads="1"/>
          </p:cNvSpPr>
          <p:nvPr/>
        </p:nvSpPr>
        <p:spPr bwMode="auto">
          <a:xfrm>
            <a:off x="217440" y="4258528"/>
            <a:ext cx="1514880" cy="208821"/>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29" name="Oval 28"/>
          <p:cNvSpPr>
            <a:spLocks noChangeArrowheads="1"/>
          </p:cNvSpPr>
          <p:nvPr/>
        </p:nvSpPr>
        <p:spPr bwMode="auto">
          <a:xfrm>
            <a:off x="1876320" y="4396782"/>
            <a:ext cx="2793600" cy="29235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http://www.amitavghosh.com</a:t>
            </a:r>
          </a:p>
        </p:txBody>
      </p:sp>
      <p:sp>
        <p:nvSpPr>
          <p:cNvPr id="30" name="Rectangle 29"/>
          <p:cNvSpPr>
            <a:spLocks noChangeArrowheads="1"/>
          </p:cNvSpPr>
          <p:nvPr/>
        </p:nvSpPr>
        <p:spPr bwMode="auto">
          <a:xfrm>
            <a:off x="217440" y="1329261"/>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The Glass Palace</a:t>
            </a:r>
          </a:p>
        </p:txBody>
      </p:sp>
      <p:sp>
        <p:nvSpPr>
          <p:cNvPr id="31" name="Rectangle 30"/>
          <p:cNvSpPr>
            <a:spLocks noChangeArrowheads="1"/>
          </p:cNvSpPr>
          <p:nvPr/>
        </p:nvSpPr>
        <p:spPr bwMode="auto">
          <a:xfrm>
            <a:off x="217440" y="1674897"/>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2000</a:t>
            </a:r>
          </a:p>
        </p:txBody>
      </p:sp>
      <p:sp>
        <p:nvSpPr>
          <p:cNvPr id="32" name="Rectangle 31"/>
          <p:cNvSpPr>
            <a:spLocks noChangeArrowheads="1"/>
          </p:cNvSpPr>
          <p:nvPr/>
        </p:nvSpPr>
        <p:spPr bwMode="auto">
          <a:xfrm>
            <a:off x="217440" y="2464100"/>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London</a:t>
            </a:r>
          </a:p>
        </p:txBody>
      </p:sp>
      <p:sp>
        <p:nvSpPr>
          <p:cNvPr id="33" name="Rectangle 32"/>
          <p:cNvSpPr>
            <a:spLocks noChangeArrowheads="1"/>
          </p:cNvSpPr>
          <p:nvPr/>
        </p:nvSpPr>
        <p:spPr bwMode="auto">
          <a:xfrm>
            <a:off x="217440" y="2827018"/>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Harper Collins</a:t>
            </a:r>
          </a:p>
        </p:txBody>
      </p:sp>
      <p:cxnSp>
        <p:nvCxnSpPr>
          <p:cNvPr id="55327" name="Curved Connector 20"/>
          <p:cNvCxnSpPr>
            <a:cxnSpLocks noChangeShapeType="1"/>
            <a:stCxn id="25" idx="4"/>
            <a:endCxn id="26" idx="6"/>
          </p:cNvCxnSpPr>
          <p:nvPr/>
        </p:nvCxnSpPr>
        <p:spPr bwMode="auto">
          <a:xfrm rot="5400000">
            <a:off x="3532265" y="1463275"/>
            <a:ext cx="1064271" cy="1539360"/>
          </a:xfrm>
          <a:prstGeom prst="curvedConnector2">
            <a:avLst/>
          </a:prstGeom>
          <a:noFill/>
          <a:ln w="19050">
            <a:solidFill>
              <a:schemeClr val="tx1"/>
            </a:solidFill>
            <a:round/>
            <a:headEnd/>
            <a:tailEnd type="triangle" w="lg" len="med"/>
          </a:ln>
        </p:spPr>
      </p:cxnSp>
      <p:cxnSp>
        <p:nvCxnSpPr>
          <p:cNvPr id="55328" name="Curved Connector 34"/>
          <p:cNvCxnSpPr>
            <a:cxnSpLocks noChangeShapeType="1"/>
            <a:stCxn id="25" idx="4"/>
            <a:endCxn id="27" idx="6"/>
          </p:cNvCxnSpPr>
          <p:nvPr/>
        </p:nvCxnSpPr>
        <p:spPr bwMode="auto">
          <a:xfrm rot="5400000">
            <a:off x="3704325" y="2027055"/>
            <a:ext cx="1455992" cy="803520"/>
          </a:xfrm>
          <a:prstGeom prst="curvedConnector2">
            <a:avLst/>
          </a:prstGeom>
          <a:noFill/>
          <a:ln w="19050">
            <a:solidFill>
              <a:schemeClr val="tx1"/>
            </a:solidFill>
            <a:round/>
            <a:headEnd/>
            <a:tailEnd type="triangle" w="lg" len="med"/>
          </a:ln>
        </p:spPr>
      </p:cxnSp>
      <p:cxnSp>
        <p:nvCxnSpPr>
          <p:cNvPr id="55329" name="Curved Connector 35"/>
          <p:cNvCxnSpPr>
            <a:cxnSpLocks noChangeShapeType="1"/>
            <a:stCxn id="27" idx="2"/>
            <a:endCxn id="28" idx="0"/>
          </p:cNvCxnSpPr>
          <p:nvPr/>
        </p:nvCxnSpPr>
        <p:spPr bwMode="auto">
          <a:xfrm rot="10800000" flipV="1">
            <a:off x="974881" y="3156811"/>
            <a:ext cx="2629440" cy="1101716"/>
          </a:xfrm>
          <a:prstGeom prst="curvedConnector2">
            <a:avLst/>
          </a:prstGeom>
          <a:noFill/>
          <a:ln w="19050">
            <a:solidFill>
              <a:schemeClr val="tx1"/>
            </a:solidFill>
            <a:round/>
            <a:headEnd/>
            <a:tailEnd type="triangle" w="lg" len="med"/>
          </a:ln>
        </p:spPr>
      </p:cxnSp>
      <p:cxnSp>
        <p:nvCxnSpPr>
          <p:cNvPr id="55330" name="Straight Arrow Connector 37"/>
          <p:cNvCxnSpPr>
            <a:cxnSpLocks noChangeShapeType="1"/>
            <a:stCxn id="26" idx="2"/>
            <a:endCxn id="32" idx="3"/>
          </p:cNvCxnSpPr>
          <p:nvPr/>
        </p:nvCxnSpPr>
        <p:spPr bwMode="auto">
          <a:xfrm rot="10800000">
            <a:off x="1732321" y="2580751"/>
            <a:ext cx="1136160" cy="184339"/>
          </a:xfrm>
          <a:prstGeom prst="straightConnector1">
            <a:avLst/>
          </a:prstGeom>
          <a:noFill/>
          <a:ln w="19050">
            <a:solidFill>
              <a:schemeClr val="tx1"/>
            </a:solidFill>
            <a:round/>
            <a:headEnd/>
            <a:tailEnd type="triangle" w="lg" len="med"/>
          </a:ln>
        </p:spPr>
      </p:cxnSp>
      <p:cxnSp>
        <p:nvCxnSpPr>
          <p:cNvPr id="55331" name="Straight Arrow Connector 38"/>
          <p:cNvCxnSpPr>
            <a:cxnSpLocks noChangeShapeType="1"/>
            <a:stCxn id="26" idx="2"/>
            <a:endCxn id="33" idx="3"/>
          </p:cNvCxnSpPr>
          <p:nvPr/>
        </p:nvCxnSpPr>
        <p:spPr bwMode="auto">
          <a:xfrm rot="10800000" flipV="1">
            <a:off x="1732321" y="2765090"/>
            <a:ext cx="1136160" cy="178579"/>
          </a:xfrm>
          <a:prstGeom prst="straightConnector1">
            <a:avLst/>
          </a:prstGeom>
          <a:noFill/>
          <a:ln w="19050">
            <a:solidFill>
              <a:schemeClr val="tx1"/>
            </a:solidFill>
            <a:round/>
            <a:headEnd/>
            <a:tailEnd type="triangle" w="lg" len="med"/>
          </a:ln>
        </p:spPr>
      </p:cxnSp>
      <p:cxnSp>
        <p:nvCxnSpPr>
          <p:cNvPr id="55332" name="Straight Arrow Connector 39"/>
          <p:cNvCxnSpPr>
            <a:cxnSpLocks noChangeShapeType="1"/>
            <a:stCxn id="25" idx="2"/>
            <a:endCxn id="30" idx="3"/>
          </p:cNvCxnSpPr>
          <p:nvPr/>
        </p:nvCxnSpPr>
        <p:spPr bwMode="auto">
          <a:xfrm rot="10800000">
            <a:off x="1732320" y="1445912"/>
            <a:ext cx="1847520" cy="108012"/>
          </a:xfrm>
          <a:prstGeom prst="straightConnector1">
            <a:avLst/>
          </a:prstGeom>
          <a:noFill/>
          <a:ln w="19050">
            <a:solidFill>
              <a:schemeClr val="tx1"/>
            </a:solidFill>
            <a:round/>
            <a:headEnd/>
            <a:tailEnd type="triangle" w="lg" len="med"/>
          </a:ln>
        </p:spPr>
      </p:cxnSp>
      <p:cxnSp>
        <p:nvCxnSpPr>
          <p:cNvPr id="55333" name="Straight Arrow Connector 40"/>
          <p:cNvCxnSpPr>
            <a:cxnSpLocks noChangeShapeType="1"/>
            <a:stCxn id="25" idx="2"/>
            <a:endCxn id="31" idx="3"/>
          </p:cNvCxnSpPr>
          <p:nvPr/>
        </p:nvCxnSpPr>
        <p:spPr bwMode="auto">
          <a:xfrm rot="10800000" flipV="1">
            <a:off x="1732320" y="1553924"/>
            <a:ext cx="1847520" cy="237624"/>
          </a:xfrm>
          <a:prstGeom prst="straightConnector1">
            <a:avLst/>
          </a:prstGeom>
          <a:noFill/>
          <a:ln w="19050">
            <a:solidFill>
              <a:schemeClr val="tx1"/>
            </a:solidFill>
            <a:round/>
            <a:headEnd/>
            <a:tailEnd type="triangle" w="lg" len="med"/>
          </a:ln>
        </p:spPr>
      </p:cxnSp>
      <p:sp>
        <p:nvSpPr>
          <p:cNvPr id="55334" name="TextBox 41"/>
          <p:cNvSpPr txBox="1">
            <a:spLocks noChangeArrowheads="1"/>
          </p:cNvSpPr>
          <p:nvPr/>
        </p:nvSpPr>
        <p:spPr bwMode="auto">
          <a:xfrm rot="238339">
            <a:off x="2311201" y="1313418"/>
            <a:ext cx="53136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a:title</a:t>
            </a:r>
          </a:p>
        </p:txBody>
      </p:sp>
      <p:sp>
        <p:nvSpPr>
          <p:cNvPr id="55335" name="TextBox 42"/>
          <p:cNvSpPr txBox="1">
            <a:spLocks noChangeArrowheads="1"/>
          </p:cNvSpPr>
          <p:nvPr/>
        </p:nvSpPr>
        <p:spPr bwMode="auto">
          <a:xfrm rot="-384205">
            <a:off x="2321280" y="1593906"/>
            <a:ext cx="5126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a:year</a:t>
            </a:r>
          </a:p>
        </p:txBody>
      </p:sp>
      <p:sp>
        <p:nvSpPr>
          <p:cNvPr id="55336" name="TextBox 43"/>
          <p:cNvSpPr txBox="1">
            <a:spLocks noChangeArrowheads="1"/>
          </p:cNvSpPr>
          <p:nvPr/>
        </p:nvSpPr>
        <p:spPr bwMode="auto">
          <a:xfrm rot="610119">
            <a:off x="2072160" y="2418014"/>
            <a:ext cx="505440" cy="20738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a:city</a:t>
            </a:r>
          </a:p>
        </p:txBody>
      </p:sp>
      <p:sp>
        <p:nvSpPr>
          <p:cNvPr id="55337" name="TextBox 44"/>
          <p:cNvSpPr txBox="1">
            <a:spLocks noChangeArrowheads="1"/>
          </p:cNvSpPr>
          <p:nvPr/>
        </p:nvSpPr>
        <p:spPr bwMode="auto">
          <a:xfrm rot="-525120">
            <a:off x="1981440" y="2835659"/>
            <a:ext cx="7516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a:p_name</a:t>
            </a:r>
          </a:p>
        </p:txBody>
      </p:sp>
      <p:sp>
        <p:nvSpPr>
          <p:cNvPr id="55338" name="TextBox 45"/>
          <p:cNvSpPr txBox="1">
            <a:spLocks noChangeArrowheads="1"/>
          </p:cNvSpPr>
          <p:nvPr/>
        </p:nvSpPr>
        <p:spPr bwMode="auto">
          <a:xfrm>
            <a:off x="1006560" y="3429001"/>
            <a:ext cx="5932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a:name</a:t>
            </a:r>
          </a:p>
        </p:txBody>
      </p:sp>
      <p:sp>
        <p:nvSpPr>
          <p:cNvPr id="55339" name="TextBox 46"/>
          <p:cNvSpPr txBox="1">
            <a:spLocks noChangeArrowheads="1"/>
          </p:cNvSpPr>
          <p:nvPr/>
        </p:nvSpPr>
        <p:spPr bwMode="auto">
          <a:xfrm>
            <a:off x="2829601" y="3567256"/>
            <a:ext cx="91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a:homepage</a:t>
            </a:r>
          </a:p>
        </p:txBody>
      </p:sp>
      <p:sp>
        <p:nvSpPr>
          <p:cNvPr id="55340" name="TextBox 47"/>
          <p:cNvSpPr txBox="1">
            <a:spLocks noChangeArrowheads="1"/>
          </p:cNvSpPr>
          <p:nvPr/>
        </p:nvSpPr>
        <p:spPr bwMode="auto">
          <a:xfrm>
            <a:off x="3880801" y="2737729"/>
            <a:ext cx="6408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a:author</a:t>
            </a:r>
          </a:p>
        </p:txBody>
      </p:sp>
      <p:sp>
        <p:nvSpPr>
          <p:cNvPr id="55341" name="TextBox 48"/>
          <p:cNvSpPr txBox="1">
            <a:spLocks noChangeArrowheads="1"/>
          </p:cNvSpPr>
          <p:nvPr/>
        </p:nvSpPr>
        <p:spPr bwMode="auto">
          <a:xfrm rot="-1357246">
            <a:off x="3540960" y="2298481"/>
            <a:ext cx="81648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a:publisher</a:t>
            </a:r>
          </a:p>
        </p:txBody>
      </p:sp>
      <p:cxnSp>
        <p:nvCxnSpPr>
          <p:cNvPr id="55342" name="Straight Arrow Connector 61"/>
          <p:cNvCxnSpPr>
            <a:cxnSpLocks noChangeShapeType="1"/>
            <a:stCxn id="27" idx="4"/>
            <a:endCxn id="29" idx="0"/>
          </p:cNvCxnSpPr>
          <p:nvPr/>
        </p:nvCxnSpPr>
        <p:spPr bwMode="auto">
          <a:xfrm rot="5400000">
            <a:off x="2995863" y="3575205"/>
            <a:ext cx="1098836" cy="544320"/>
          </a:xfrm>
          <a:prstGeom prst="straightConnector1">
            <a:avLst/>
          </a:prstGeom>
          <a:noFill/>
          <a:ln w="19050">
            <a:solidFill>
              <a:schemeClr val="tx1"/>
            </a:solidFill>
            <a:round/>
            <a:headEnd/>
            <a:tailEnd type="triangle" w="lg" len="med"/>
          </a:ln>
        </p:spPr>
      </p:cxnSp>
      <p:sp>
        <p:nvSpPr>
          <p:cNvPr id="55343" name="Freeform 51"/>
          <p:cNvSpPr>
            <a:spLocks noChangeArrowheads="1"/>
          </p:cNvSpPr>
          <p:nvPr/>
        </p:nvSpPr>
        <p:spPr bwMode="auto">
          <a:xfrm>
            <a:off x="3388321" y="1123318"/>
            <a:ext cx="2819520" cy="849689"/>
          </a:xfrm>
          <a:custGeom>
            <a:avLst/>
            <a:gdLst>
              <a:gd name="T0" fmla="*/ 258305 w 3108870"/>
              <a:gd name="T1" fmla="*/ 86104 h 936383"/>
              <a:gd name="T2" fmla="*/ 150678 w 3108870"/>
              <a:gd name="T3" fmla="*/ 107630 h 936383"/>
              <a:gd name="T4" fmla="*/ 118390 w 3108870"/>
              <a:gd name="T5" fmla="*/ 118393 h 936383"/>
              <a:gd name="T6" fmla="*/ 64576 w 3108870"/>
              <a:gd name="T7" fmla="*/ 172208 h 936383"/>
              <a:gd name="T8" fmla="*/ 21525 w 3108870"/>
              <a:gd name="T9" fmla="*/ 236787 h 936383"/>
              <a:gd name="T10" fmla="*/ 0 w 3108870"/>
              <a:gd name="T11" fmla="*/ 269076 h 936383"/>
              <a:gd name="T12" fmla="*/ 10763 w 3108870"/>
              <a:gd name="T13" fmla="*/ 430521 h 936383"/>
              <a:gd name="T14" fmla="*/ 21525 w 3108870"/>
              <a:gd name="T15" fmla="*/ 462810 h 936383"/>
              <a:gd name="T16" fmla="*/ 53814 w 3108870"/>
              <a:gd name="T17" fmla="*/ 484336 h 936383"/>
              <a:gd name="T18" fmla="*/ 107627 w 3108870"/>
              <a:gd name="T19" fmla="*/ 548914 h 936383"/>
              <a:gd name="T20" fmla="*/ 139915 w 3108870"/>
              <a:gd name="T21" fmla="*/ 570440 h 936383"/>
              <a:gd name="T22" fmla="*/ 182966 w 3108870"/>
              <a:gd name="T23" fmla="*/ 613492 h 936383"/>
              <a:gd name="T24" fmla="*/ 204492 w 3108870"/>
              <a:gd name="T25" fmla="*/ 645781 h 936383"/>
              <a:gd name="T26" fmla="*/ 290593 w 3108870"/>
              <a:gd name="T27" fmla="*/ 678070 h 936383"/>
              <a:gd name="T28" fmla="*/ 398220 w 3108870"/>
              <a:gd name="T29" fmla="*/ 731885 h 936383"/>
              <a:gd name="T30" fmla="*/ 527373 w 3108870"/>
              <a:gd name="T31" fmla="*/ 774937 h 936383"/>
              <a:gd name="T32" fmla="*/ 559661 w 3108870"/>
              <a:gd name="T33" fmla="*/ 785700 h 936383"/>
              <a:gd name="T34" fmla="*/ 688814 w 3108870"/>
              <a:gd name="T35" fmla="*/ 807226 h 936383"/>
              <a:gd name="T36" fmla="*/ 753390 w 3108870"/>
              <a:gd name="T37" fmla="*/ 817990 h 936383"/>
              <a:gd name="T38" fmla="*/ 828729 w 3108870"/>
              <a:gd name="T39" fmla="*/ 839516 h 936383"/>
              <a:gd name="T40" fmla="*/ 871780 w 3108870"/>
              <a:gd name="T41" fmla="*/ 861042 h 936383"/>
              <a:gd name="T42" fmla="*/ 957881 w 3108870"/>
              <a:gd name="T43" fmla="*/ 871805 h 936383"/>
              <a:gd name="T44" fmla="*/ 1108559 w 3108870"/>
              <a:gd name="T45" fmla="*/ 893331 h 936383"/>
              <a:gd name="T46" fmla="*/ 1205424 w 3108870"/>
              <a:gd name="T47" fmla="*/ 904094 h 936383"/>
              <a:gd name="T48" fmla="*/ 1291525 w 3108870"/>
              <a:gd name="T49" fmla="*/ 914857 h 936383"/>
              <a:gd name="T50" fmla="*/ 1872712 w 3108870"/>
              <a:gd name="T51" fmla="*/ 936383 h 936383"/>
              <a:gd name="T52" fmla="*/ 2690678 w 3108870"/>
              <a:gd name="T53" fmla="*/ 925620 h 936383"/>
              <a:gd name="T54" fmla="*/ 2733729 w 3108870"/>
              <a:gd name="T55" fmla="*/ 914857 h 936383"/>
              <a:gd name="T56" fmla="*/ 2852119 w 3108870"/>
              <a:gd name="T57" fmla="*/ 850279 h 936383"/>
              <a:gd name="T58" fmla="*/ 2884407 w 3108870"/>
              <a:gd name="T59" fmla="*/ 817990 h 936383"/>
              <a:gd name="T60" fmla="*/ 2916695 w 3108870"/>
              <a:gd name="T61" fmla="*/ 796463 h 936383"/>
              <a:gd name="T62" fmla="*/ 3024322 w 3108870"/>
              <a:gd name="T63" fmla="*/ 678070 h 936383"/>
              <a:gd name="T64" fmla="*/ 3088898 w 3108870"/>
              <a:gd name="T65" fmla="*/ 570440 h 936383"/>
              <a:gd name="T66" fmla="*/ 3088898 w 3108870"/>
              <a:gd name="T67" fmla="*/ 376706 h 936383"/>
              <a:gd name="T68" fmla="*/ 3067373 w 3108870"/>
              <a:gd name="T69" fmla="*/ 333654 h 936383"/>
              <a:gd name="T70" fmla="*/ 3056610 w 3108870"/>
              <a:gd name="T71" fmla="*/ 301365 h 936383"/>
              <a:gd name="T72" fmla="*/ 3035085 w 3108870"/>
              <a:gd name="T73" fmla="*/ 269076 h 936383"/>
              <a:gd name="T74" fmla="*/ 3013559 w 3108870"/>
              <a:gd name="T75" fmla="*/ 226023 h 936383"/>
              <a:gd name="T76" fmla="*/ 3002797 w 3108870"/>
              <a:gd name="T77" fmla="*/ 182971 h 936383"/>
              <a:gd name="T78" fmla="*/ 2948983 w 3108870"/>
              <a:gd name="T79" fmla="*/ 150682 h 936383"/>
              <a:gd name="T80" fmla="*/ 2916695 w 3108870"/>
              <a:gd name="T81" fmla="*/ 129156 h 936383"/>
              <a:gd name="T82" fmla="*/ 2766017 w 3108870"/>
              <a:gd name="T83" fmla="*/ 64578 h 936383"/>
              <a:gd name="T84" fmla="*/ 2690678 w 3108870"/>
              <a:gd name="T85" fmla="*/ 32289 h 936383"/>
              <a:gd name="T86" fmla="*/ 2561525 w 3108870"/>
              <a:gd name="T87" fmla="*/ 10763 h 936383"/>
              <a:gd name="T88" fmla="*/ 2098729 w 3108870"/>
              <a:gd name="T89" fmla="*/ 0 h 936383"/>
              <a:gd name="T90" fmla="*/ 613475 w 3108870"/>
              <a:gd name="T91" fmla="*/ 10763 h 936383"/>
              <a:gd name="T92" fmla="*/ 419746 w 3108870"/>
              <a:gd name="T93" fmla="*/ 21526 h 936383"/>
              <a:gd name="T94" fmla="*/ 355170 w 3108870"/>
              <a:gd name="T95" fmla="*/ 43052 h 936383"/>
              <a:gd name="T96" fmla="*/ 247542 w 3108870"/>
              <a:gd name="T97" fmla="*/ 96867 h 936383"/>
              <a:gd name="T98" fmla="*/ 204492 w 3108870"/>
              <a:gd name="T99" fmla="*/ 118393 h 93638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108870"/>
              <a:gd name="T151" fmla="*/ 0 h 936383"/>
              <a:gd name="T152" fmla="*/ 3108870 w 3108870"/>
              <a:gd name="T153" fmla="*/ 936383 h 93638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108870" h="936383">
                <a:moveTo>
                  <a:pt x="258305" y="86104"/>
                </a:moveTo>
                <a:cubicBezTo>
                  <a:pt x="222429" y="93279"/>
                  <a:pt x="186327" y="99403"/>
                  <a:pt x="150678" y="107630"/>
                </a:cubicBezTo>
                <a:cubicBezTo>
                  <a:pt x="139624" y="110181"/>
                  <a:pt x="127466" y="111586"/>
                  <a:pt x="118390" y="118393"/>
                </a:cubicBezTo>
                <a:cubicBezTo>
                  <a:pt x="98095" y="133614"/>
                  <a:pt x="78647" y="151100"/>
                  <a:pt x="64576" y="172208"/>
                </a:cubicBezTo>
                <a:lnTo>
                  <a:pt x="21525" y="236787"/>
                </a:lnTo>
                <a:lnTo>
                  <a:pt x="0" y="269076"/>
                </a:lnTo>
                <a:cubicBezTo>
                  <a:pt x="3588" y="322891"/>
                  <a:pt x="4807" y="376916"/>
                  <a:pt x="10763" y="430521"/>
                </a:cubicBezTo>
                <a:cubicBezTo>
                  <a:pt x="12016" y="441797"/>
                  <a:pt x="14438" y="453951"/>
                  <a:pt x="21525" y="462810"/>
                </a:cubicBezTo>
                <a:cubicBezTo>
                  <a:pt x="29606" y="472911"/>
                  <a:pt x="43051" y="477161"/>
                  <a:pt x="53814" y="484336"/>
                </a:cubicBezTo>
                <a:cubicBezTo>
                  <a:pt x="74979" y="516085"/>
                  <a:pt x="76551" y="523016"/>
                  <a:pt x="107627" y="548914"/>
                </a:cubicBezTo>
                <a:cubicBezTo>
                  <a:pt x="117564" y="557195"/>
                  <a:pt x="130094" y="562022"/>
                  <a:pt x="139915" y="570440"/>
                </a:cubicBezTo>
                <a:cubicBezTo>
                  <a:pt x="155324" y="583648"/>
                  <a:pt x="169759" y="598083"/>
                  <a:pt x="182966" y="613492"/>
                </a:cubicBezTo>
                <a:cubicBezTo>
                  <a:pt x="191384" y="623313"/>
                  <a:pt x="194555" y="637500"/>
                  <a:pt x="204492" y="645781"/>
                </a:cubicBezTo>
                <a:cubicBezTo>
                  <a:pt x="228613" y="665882"/>
                  <a:pt x="261627" y="670828"/>
                  <a:pt x="290593" y="678070"/>
                </a:cubicBezTo>
                <a:cubicBezTo>
                  <a:pt x="361178" y="748657"/>
                  <a:pt x="300611" y="704771"/>
                  <a:pt x="398220" y="731885"/>
                </a:cubicBezTo>
                <a:cubicBezTo>
                  <a:pt x="441944" y="744031"/>
                  <a:pt x="484322" y="760586"/>
                  <a:pt x="527373" y="774937"/>
                </a:cubicBezTo>
                <a:cubicBezTo>
                  <a:pt x="538136" y="778525"/>
                  <a:pt x="548430" y="784096"/>
                  <a:pt x="559661" y="785700"/>
                </a:cubicBezTo>
                <a:cubicBezTo>
                  <a:pt x="703995" y="806320"/>
                  <a:pt x="573431" y="786246"/>
                  <a:pt x="688814" y="807226"/>
                </a:cubicBezTo>
                <a:cubicBezTo>
                  <a:pt x="710284" y="811130"/>
                  <a:pt x="732127" y="813083"/>
                  <a:pt x="753390" y="817990"/>
                </a:cubicBezTo>
                <a:cubicBezTo>
                  <a:pt x="778839" y="823863"/>
                  <a:pt x="804184" y="830590"/>
                  <a:pt x="828729" y="839516"/>
                </a:cubicBezTo>
                <a:cubicBezTo>
                  <a:pt x="843807" y="844999"/>
                  <a:pt x="856215" y="857151"/>
                  <a:pt x="871780" y="861042"/>
                </a:cubicBezTo>
                <a:cubicBezTo>
                  <a:pt x="899840" y="868057"/>
                  <a:pt x="929223" y="867897"/>
                  <a:pt x="957881" y="871805"/>
                </a:cubicBezTo>
                <a:lnTo>
                  <a:pt x="1108559" y="893331"/>
                </a:lnTo>
                <a:cubicBezTo>
                  <a:pt x="1140773" y="897533"/>
                  <a:pt x="1173159" y="900298"/>
                  <a:pt x="1205424" y="904094"/>
                </a:cubicBezTo>
                <a:cubicBezTo>
                  <a:pt x="1234150" y="907474"/>
                  <a:pt x="1262701" y="912455"/>
                  <a:pt x="1291525" y="914857"/>
                </a:cubicBezTo>
                <a:cubicBezTo>
                  <a:pt x="1487184" y="931162"/>
                  <a:pt x="1673360" y="931137"/>
                  <a:pt x="1872712" y="936383"/>
                </a:cubicBezTo>
                <a:lnTo>
                  <a:pt x="2690678" y="925620"/>
                </a:lnTo>
                <a:cubicBezTo>
                  <a:pt x="2705465" y="925250"/>
                  <a:pt x="2719696" y="919535"/>
                  <a:pt x="2733729" y="914857"/>
                </a:cubicBezTo>
                <a:cubicBezTo>
                  <a:pt x="2773663" y="901545"/>
                  <a:pt x="2822217" y="880182"/>
                  <a:pt x="2852119" y="850279"/>
                </a:cubicBezTo>
                <a:cubicBezTo>
                  <a:pt x="2862882" y="839516"/>
                  <a:pt x="2872714" y="827734"/>
                  <a:pt x="2884407" y="817990"/>
                </a:cubicBezTo>
                <a:cubicBezTo>
                  <a:pt x="2894344" y="809709"/>
                  <a:pt x="2906960" y="804981"/>
                  <a:pt x="2916695" y="796463"/>
                </a:cubicBezTo>
                <a:cubicBezTo>
                  <a:pt x="2946583" y="770310"/>
                  <a:pt x="3002579" y="709698"/>
                  <a:pt x="3024322" y="678070"/>
                </a:cubicBezTo>
                <a:cubicBezTo>
                  <a:pt x="3048024" y="643593"/>
                  <a:pt x="3088898" y="570440"/>
                  <a:pt x="3088898" y="570440"/>
                </a:cubicBezTo>
                <a:cubicBezTo>
                  <a:pt x="3103027" y="485668"/>
                  <a:pt x="3108870" y="483228"/>
                  <a:pt x="3088898" y="376706"/>
                </a:cubicBezTo>
                <a:cubicBezTo>
                  <a:pt x="3085941" y="360936"/>
                  <a:pt x="3073693" y="348401"/>
                  <a:pt x="3067373" y="333654"/>
                </a:cubicBezTo>
                <a:cubicBezTo>
                  <a:pt x="3062904" y="323226"/>
                  <a:pt x="3061684" y="311513"/>
                  <a:pt x="3056610" y="301365"/>
                </a:cubicBezTo>
                <a:cubicBezTo>
                  <a:pt x="3050825" y="289795"/>
                  <a:pt x="3041503" y="280307"/>
                  <a:pt x="3035085" y="269076"/>
                </a:cubicBezTo>
                <a:cubicBezTo>
                  <a:pt x="3027125" y="255145"/>
                  <a:pt x="3020734" y="240374"/>
                  <a:pt x="3013559" y="226023"/>
                </a:cubicBezTo>
                <a:cubicBezTo>
                  <a:pt x="3009972" y="211672"/>
                  <a:pt x="3012423" y="194202"/>
                  <a:pt x="3002797" y="182971"/>
                </a:cubicBezTo>
                <a:cubicBezTo>
                  <a:pt x="2989183" y="167088"/>
                  <a:pt x="2966722" y="161769"/>
                  <a:pt x="2948983" y="150682"/>
                </a:cubicBezTo>
                <a:cubicBezTo>
                  <a:pt x="2938014" y="143826"/>
                  <a:pt x="2928051" y="135350"/>
                  <a:pt x="2916695" y="129156"/>
                </a:cubicBezTo>
                <a:cubicBezTo>
                  <a:pt x="2797524" y="64152"/>
                  <a:pt x="2870068" y="104599"/>
                  <a:pt x="2766017" y="64578"/>
                </a:cubicBezTo>
                <a:cubicBezTo>
                  <a:pt x="2740516" y="54770"/>
                  <a:pt x="2716598" y="40929"/>
                  <a:pt x="2690678" y="32289"/>
                </a:cubicBezTo>
                <a:cubicBezTo>
                  <a:pt x="2671386" y="25858"/>
                  <a:pt x="2572605" y="11206"/>
                  <a:pt x="2561525" y="10763"/>
                </a:cubicBezTo>
                <a:cubicBezTo>
                  <a:pt x="2407341" y="4595"/>
                  <a:pt x="2252994" y="3588"/>
                  <a:pt x="2098729" y="0"/>
                </a:cubicBezTo>
                <a:lnTo>
                  <a:pt x="613475" y="10763"/>
                </a:lnTo>
                <a:cubicBezTo>
                  <a:pt x="548804" y="11592"/>
                  <a:pt x="483922" y="13504"/>
                  <a:pt x="419746" y="21526"/>
                </a:cubicBezTo>
                <a:cubicBezTo>
                  <a:pt x="397231" y="24340"/>
                  <a:pt x="355170" y="43052"/>
                  <a:pt x="355170" y="43052"/>
                </a:cubicBezTo>
                <a:cubicBezTo>
                  <a:pt x="250957" y="121213"/>
                  <a:pt x="383540" y="28865"/>
                  <a:pt x="247542" y="96867"/>
                </a:cubicBezTo>
                <a:lnTo>
                  <a:pt x="204492" y="118393"/>
                </a:lnTo>
              </a:path>
            </a:pathLst>
          </a:custGeom>
          <a:noFill/>
          <a:ln w="88900">
            <a:solidFill>
              <a:srgbClr val="FF0000"/>
            </a:solidFill>
            <a:round/>
            <a:headEnd/>
            <a:tailEnd/>
          </a:ln>
        </p:spPr>
        <p:txBody>
          <a:bodyPr lIns="82945" tIns="41473" rIns="82945" bIns="41473"/>
          <a:lstStyle/>
          <a:p>
            <a:pPr hangingPunct="0">
              <a:lnSpc>
                <a:spcPct val="87000"/>
              </a:lnSpc>
              <a:buClr>
                <a:srgbClr val="000000"/>
              </a:buClr>
              <a:buSzPct val="100000"/>
              <a:buFont typeface="Times New Roman" pitchFamily="18" charset="0"/>
              <a:buNone/>
            </a:pPr>
            <a:endParaRPr lang="en-US" b="1"/>
          </a:p>
        </p:txBody>
      </p:sp>
      <p:sp>
        <p:nvSpPr>
          <p:cNvPr id="55344" name="Freeform 53"/>
          <p:cNvSpPr>
            <a:spLocks noChangeArrowheads="1"/>
          </p:cNvSpPr>
          <p:nvPr/>
        </p:nvSpPr>
        <p:spPr bwMode="auto">
          <a:xfrm>
            <a:off x="4226400" y="3269144"/>
            <a:ext cx="2661120" cy="643748"/>
          </a:xfrm>
          <a:custGeom>
            <a:avLst/>
            <a:gdLst>
              <a:gd name="T0" fmla="*/ 594988 w 2933706"/>
              <a:gd name="T1" fmla="*/ 53815 h 710359"/>
              <a:gd name="T2" fmla="*/ 315158 w 2933706"/>
              <a:gd name="T3" fmla="*/ 75341 h 710359"/>
              <a:gd name="T4" fmla="*/ 293632 w 2933706"/>
              <a:gd name="T5" fmla="*/ 96867 h 710359"/>
              <a:gd name="T6" fmla="*/ 239819 w 2933706"/>
              <a:gd name="T7" fmla="*/ 107630 h 710359"/>
              <a:gd name="T8" fmla="*/ 196768 w 2933706"/>
              <a:gd name="T9" fmla="*/ 129156 h 710359"/>
              <a:gd name="T10" fmla="*/ 153717 w 2933706"/>
              <a:gd name="T11" fmla="*/ 139919 h 710359"/>
              <a:gd name="T12" fmla="*/ 78378 w 2933706"/>
              <a:gd name="T13" fmla="*/ 172208 h 710359"/>
              <a:gd name="T14" fmla="*/ 56853 w 2933706"/>
              <a:gd name="T15" fmla="*/ 430521 h 710359"/>
              <a:gd name="T16" fmla="*/ 153717 w 2933706"/>
              <a:gd name="T17" fmla="*/ 516625 h 710359"/>
              <a:gd name="T18" fmla="*/ 282870 w 2933706"/>
              <a:gd name="T19" fmla="*/ 591966 h 710359"/>
              <a:gd name="T20" fmla="*/ 487361 w 2933706"/>
              <a:gd name="T21" fmla="*/ 656544 h 710359"/>
              <a:gd name="T22" fmla="*/ 562700 w 2933706"/>
              <a:gd name="T23" fmla="*/ 678070 h 710359"/>
              <a:gd name="T24" fmla="*/ 831768 w 2933706"/>
              <a:gd name="T25" fmla="*/ 699596 h 710359"/>
              <a:gd name="T26" fmla="*/ 1725073 w 2933706"/>
              <a:gd name="T27" fmla="*/ 710359 h 710359"/>
              <a:gd name="T28" fmla="*/ 2478463 w 2933706"/>
              <a:gd name="T29" fmla="*/ 699596 h 710359"/>
              <a:gd name="T30" fmla="*/ 2532277 w 2933706"/>
              <a:gd name="T31" fmla="*/ 688833 h 710359"/>
              <a:gd name="T32" fmla="*/ 2575327 w 2933706"/>
              <a:gd name="T33" fmla="*/ 656544 h 710359"/>
              <a:gd name="T34" fmla="*/ 2618378 w 2933706"/>
              <a:gd name="T35" fmla="*/ 645781 h 710359"/>
              <a:gd name="T36" fmla="*/ 2661429 w 2933706"/>
              <a:gd name="T37" fmla="*/ 624255 h 710359"/>
              <a:gd name="T38" fmla="*/ 2736768 w 2933706"/>
              <a:gd name="T39" fmla="*/ 570440 h 710359"/>
              <a:gd name="T40" fmla="*/ 2758294 w 2933706"/>
              <a:gd name="T41" fmla="*/ 548914 h 710359"/>
              <a:gd name="T42" fmla="*/ 2822870 w 2933706"/>
              <a:gd name="T43" fmla="*/ 516625 h 710359"/>
              <a:gd name="T44" fmla="*/ 2908971 w 2933706"/>
              <a:gd name="T45" fmla="*/ 419758 h 710359"/>
              <a:gd name="T46" fmla="*/ 2908971 w 2933706"/>
              <a:gd name="T47" fmla="*/ 279838 h 710359"/>
              <a:gd name="T48" fmla="*/ 2876683 w 2933706"/>
              <a:gd name="T49" fmla="*/ 247549 h 710359"/>
              <a:gd name="T50" fmla="*/ 2801344 w 2933706"/>
              <a:gd name="T51" fmla="*/ 172208 h 710359"/>
              <a:gd name="T52" fmla="*/ 2715243 w 2933706"/>
              <a:gd name="T53" fmla="*/ 139919 h 710359"/>
              <a:gd name="T54" fmla="*/ 2639904 w 2933706"/>
              <a:gd name="T55" fmla="*/ 107630 h 710359"/>
              <a:gd name="T56" fmla="*/ 2553802 w 2933706"/>
              <a:gd name="T57" fmla="*/ 86104 h 710359"/>
              <a:gd name="T58" fmla="*/ 2467700 w 2933706"/>
              <a:gd name="T59" fmla="*/ 53815 h 710359"/>
              <a:gd name="T60" fmla="*/ 2284734 w 2933706"/>
              <a:gd name="T61" fmla="*/ 21526 h 710359"/>
              <a:gd name="T62" fmla="*/ 2187870 w 2933706"/>
              <a:gd name="T63" fmla="*/ 10763 h 710359"/>
              <a:gd name="T64" fmla="*/ 1466768 w 2933706"/>
              <a:gd name="T65" fmla="*/ 0 h 710359"/>
              <a:gd name="T66" fmla="*/ 788717 w 2933706"/>
              <a:gd name="T67" fmla="*/ 10763 h 710359"/>
              <a:gd name="T68" fmla="*/ 605751 w 2933706"/>
              <a:gd name="T69" fmla="*/ 43052 h 710359"/>
              <a:gd name="T70" fmla="*/ 519649 w 2933706"/>
              <a:gd name="T71" fmla="*/ 43052 h 7103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33706"/>
              <a:gd name="T109" fmla="*/ 0 h 710359"/>
              <a:gd name="T110" fmla="*/ 2933706 w 2933706"/>
              <a:gd name="T111" fmla="*/ 710359 h 7103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33706" h="710359">
                <a:moveTo>
                  <a:pt x="594988" y="53815"/>
                </a:moveTo>
                <a:cubicBezTo>
                  <a:pt x="593644" y="53905"/>
                  <a:pt x="340582" y="69474"/>
                  <a:pt x="315158" y="75341"/>
                </a:cubicBezTo>
                <a:cubicBezTo>
                  <a:pt x="305270" y="77623"/>
                  <a:pt x="302959" y="92870"/>
                  <a:pt x="293632" y="96867"/>
                </a:cubicBezTo>
                <a:cubicBezTo>
                  <a:pt x="276818" y="104073"/>
                  <a:pt x="257757" y="104042"/>
                  <a:pt x="239819" y="107630"/>
                </a:cubicBezTo>
                <a:cubicBezTo>
                  <a:pt x="225469" y="114805"/>
                  <a:pt x="211791" y="123522"/>
                  <a:pt x="196768" y="129156"/>
                </a:cubicBezTo>
                <a:cubicBezTo>
                  <a:pt x="182918" y="134350"/>
                  <a:pt x="167313" y="134092"/>
                  <a:pt x="153717" y="139919"/>
                </a:cubicBezTo>
                <a:cubicBezTo>
                  <a:pt x="49660" y="184516"/>
                  <a:pt x="201974" y="141308"/>
                  <a:pt x="78378" y="172208"/>
                </a:cubicBezTo>
                <a:cubicBezTo>
                  <a:pt x="0" y="250589"/>
                  <a:pt x="9471" y="225190"/>
                  <a:pt x="56853" y="430521"/>
                </a:cubicBezTo>
                <a:cubicBezTo>
                  <a:pt x="60558" y="446576"/>
                  <a:pt x="134772" y="504784"/>
                  <a:pt x="153717" y="516625"/>
                </a:cubicBezTo>
                <a:cubicBezTo>
                  <a:pt x="195981" y="543041"/>
                  <a:pt x="235587" y="576205"/>
                  <a:pt x="282870" y="591966"/>
                </a:cubicBezTo>
                <a:cubicBezTo>
                  <a:pt x="599388" y="697475"/>
                  <a:pt x="352499" y="619763"/>
                  <a:pt x="487361" y="656544"/>
                </a:cubicBezTo>
                <a:cubicBezTo>
                  <a:pt x="512559" y="663416"/>
                  <a:pt x="537251" y="672197"/>
                  <a:pt x="562700" y="678070"/>
                </a:cubicBezTo>
                <a:cubicBezTo>
                  <a:pt x="643249" y="696659"/>
                  <a:pt x="766124" y="698309"/>
                  <a:pt x="831768" y="699596"/>
                </a:cubicBezTo>
                <a:lnTo>
                  <a:pt x="1725073" y="710359"/>
                </a:lnTo>
                <a:lnTo>
                  <a:pt x="2478463" y="699596"/>
                </a:lnTo>
                <a:cubicBezTo>
                  <a:pt x="2496750" y="699108"/>
                  <a:pt x="2515560" y="696263"/>
                  <a:pt x="2532277" y="688833"/>
                </a:cubicBezTo>
                <a:cubicBezTo>
                  <a:pt x="2548669" y="681548"/>
                  <a:pt x="2559283" y="664566"/>
                  <a:pt x="2575327" y="656544"/>
                </a:cubicBezTo>
                <a:cubicBezTo>
                  <a:pt x="2588557" y="649929"/>
                  <a:pt x="2604528" y="650975"/>
                  <a:pt x="2618378" y="645781"/>
                </a:cubicBezTo>
                <a:cubicBezTo>
                  <a:pt x="2633401" y="640147"/>
                  <a:pt x="2647079" y="631430"/>
                  <a:pt x="2661429" y="624255"/>
                </a:cubicBezTo>
                <a:cubicBezTo>
                  <a:pt x="2731939" y="553743"/>
                  <a:pt x="2651773" y="627105"/>
                  <a:pt x="2736768" y="570440"/>
                </a:cubicBezTo>
                <a:cubicBezTo>
                  <a:pt x="2745211" y="564811"/>
                  <a:pt x="2749689" y="554292"/>
                  <a:pt x="2758294" y="548914"/>
                </a:cubicBezTo>
                <a:cubicBezTo>
                  <a:pt x="2778702" y="536159"/>
                  <a:pt x="2802846" y="529975"/>
                  <a:pt x="2822870" y="516625"/>
                </a:cubicBezTo>
                <a:cubicBezTo>
                  <a:pt x="2842408" y="503599"/>
                  <a:pt x="2905358" y="424093"/>
                  <a:pt x="2908971" y="419758"/>
                </a:cubicBezTo>
                <a:cubicBezTo>
                  <a:pt x="2927095" y="365387"/>
                  <a:pt x="2933706" y="360229"/>
                  <a:pt x="2908971" y="279838"/>
                </a:cubicBezTo>
                <a:cubicBezTo>
                  <a:pt x="2904495" y="265290"/>
                  <a:pt x="2886588" y="259106"/>
                  <a:pt x="2876683" y="247549"/>
                </a:cubicBezTo>
                <a:cubicBezTo>
                  <a:pt x="2844395" y="209878"/>
                  <a:pt x="2847983" y="195528"/>
                  <a:pt x="2801344" y="172208"/>
                </a:cubicBezTo>
                <a:cubicBezTo>
                  <a:pt x="2773928" y="158500"/>
                  <a:pt x="2743703" y="151303"/>
                  <a:pt x="2715243" y="139919"/>
                </a:cubicBezTo>
                <a:cubicBezTo>
                  <a:pt x="2689875" y="129772"/>
                  <a:pt x="2665824" y="116270"/>
                  <a:pt x="2639904" y="107630"/>
                </a:cubicBezTo>
                <a:cubicBezTo>
                  <a:pt x="2611838" y="98275"/>
                  <a:pt x="2582039" y="94928"/>
                  <a:pt x="2553802" y="86104"/>
                </a:cubicBezTo>
                <a:cubicBezTo>
                  <a:pt x="2524545" y="76961"/>
                  <a:pt x="2496779" y="63508"/>
                  <a:pt x="2467700" y="53815"/>
                </a:cubicBezTo>
                <a:cubicBezTo>
                  <a:pt x="2420752" y="38165"/>
                  <a:pt x="2305666" y="24380"/>
                  <a:pt x="2284734" y="21526"/>
                </a:cubicBezTo>
                <a:cubicBezTo>
                  <a:pt x="2252545" y="17136"/>
                  <a:pt x="2220345" y="11618"/>
                  <a:pt x="2187870" y="10763"/>
                </a:cubicBezTo>
                <a:cubicBezTo>
                  <a:pt x="1947559" y="4439"/>
                  <a:pt x="1707135" y="3588"/>
                  <a:pt x="1466768" y="0"/>
                </a:cubicBezTo>
                <a:lnTo>
                  <a:pt x="788717" y="10763"/>
                </a:lnTo>
                <a:cubicBezTo>
                  <a:pt x="670639" y="14089"/>
                  <a:pt x="729886" y="28448"/>
                  <a:pt x="605751" y="43052"/>
                </a:cubicBezTo>
                <a:cubicBezTo>
                  <a:pt x="577247" y="46405"/>
                  <a:pt x="548350" y="43052"/>
                  <a:pt x="519649" y="43052"/>
                </a:cubicBezTo>
              </a:path>
            </a:pathLst>
          </a:custGeom>
          <a:noFill/>
          <a:ln w="88900">
            <a:solidFill>
              <a:srgbClr val="FF0000"/>
            </a:solidFill>
            <a:round/>
            <a:headEnd/>
            <a:tailEnd/>
          </a:ln>
        </p:spPr>
        <p:txBody>
          <a:bodyPr lIns="82945" tIns="41473" rIns="82945" bIns="41473"/>
          <a:lstStyle/>
          <a:p>
            <a:pPr hangingPunct="0">
              <a:lnSpc>
                <a:spcPct val="87000"/>
              </a:lnSpc>
              <a:buClr>
                <a:srgbClr val="000000"/>
              </a:buClr>
              <a:buSzPct val="100000"/>
              <a:buFont typeface="Times New Roman" pitchFamily="18" charset="0"/>
              <a:buNone/>
            </a:pPr>
            <a:endParaRPr lang="en-US" b="1"/>
          </a:p>
        </p:txBody>
      </p:sp>
      <p:sp>
        <p:nvSpPr>
          <p:cNvPr id="55345" name="TextBox 54"/>
          <p:cNvSpPr txBox="1">
            <a:spLocks noChangeArrowheads="1"/>
          </p:cNvSpPr>
          <p:nvPr/>
        </p:nvSpPr>
        <p:spPr bwMode="auto">
          <a:xfrm>
            <a:off x="5677921" y="2253837"/>
            <a:ext cx="2121120" cy="482450"/>
          </a:xfrm>
          <a:prstGeom prst="rect">
            <a:avLst/>
          </a:prstGeom>
          <a:noFill/>
          <a:ln w="9525">
            <a:noFill/>
            <a:miter lim="800000"/>
            <a:headEnd/>
            <a:tailEnd/>
          </a:ln>
        </p:spPr>
        <p:txBody>
          <a:bodyPr wrap="none" lIns="82945" tIns="41473" rIns="82945" bIns="41473">
            <a:spAutoFit/>
          </a:bodyPr>
          <a:lstStyle/>
          <a:p>
            <a:pPr hangingPunct="0">
              <a:lnSpc>
                <a:spcPct val="87000"/>
              </a:lnSpc>
              <a:buClr>
                <a:srgbClr val="000000"/>
              </a:buClr>
              <a:buSzPct val="100000"/>
              <a:buFont typeface="Times New Roman" pitchFamily="18" charset="0"/>
              <a:buNone/>
            </a:pPr>
            <a:r>
              <a:rPr lang="en-US" sz="2900" b="1" i="1" dirty="0">
                <a:solidFill>
                  <a:srgbClr val="800000"/>
                </a:solidFill>
              </a:rPr>
              <a:t>Same URI!</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3</a:t>
            </a:r>
            <a:r>
              <a:rPr lang="en-US" baseline="33000" dirty="0" smtClean="0"/>
              <a:t>rd</a:t>
            </a:r>
            <a:r>
              <a:rPr lang="en-US" dirty="0" smtClean="0"/>
              <a:t>: start merging your data</a:t>
            </a:r>
          </a:p>
        </p:txBody>
      </p:sp>
      <p:grpSp>
        <p:nvGrpSpPr>
          <p:cNvPr id="2" name="Group 50"/>
          <p:cNvGrpSpPr>
            <a:grpSpLocks/>
          </p:cNvGrpSpPr>
          <p:nvPr/>
        </p:nvGrpSpPr>
        <p:grpSpPr bwMode="auto">
          <a:xfrm>
            <a:off x="217440" y="1303945"/>
            <a:ext cx="8732160" cy="5171201"/>
            <a:chOff x="239712" y="1438028"/>
            <a:chExt cx="9627268" cy="5699620"/>
          </a:xfrm>
        </p:grpSpPr>
        <p:sp>
          <p:nvSpPr>
            <p:cNvPr id="57348" name="TextBox 41"/>
            <p:cNvSpPr txBox="1">
              <a:spLocks noChangeArrowheads="1"/>
            </p:cNvSpPr>
            <p:nvPr/>
          </p:nvSpPr>
          <p:spPr bwMode="auto">
            <a:xfrm rot="238339">
              <a:off x="2547204" y="1438028"/>
              <a:ext cx="587248" cy="234561"/>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a:title</a:t>
              </a:r>
            </a:p>
          </p:txBody>
        </p:sp>
        <p:grpSp>
          <p:nvGrpSpPr>
            <p:cNvPr id="3" name="Group 69"/>
            <p:cNvGrpSpPr>
              <a:grpSpLocks/>
            </p:cNvGrpSpPr>
            <p:nvPr/>
          </p:nvGrpSpPr>
          <p:grpSpPr bwMode="auto">
            <a:xfrm>
              <a:off x="239712" y="1465444"/>
              <a:ext cx="9627268" cy="5672204"/>
              <a:chOff x="239712" y="1465444"/>
              <a:chExt cx="9627268" cy="5672204"/>
            </a:xfrm>
          </p:grpSpPr>
          <p:sp>
            <p:nvSpPr>
              <p:cNvPr id="6" name="Oval 5"/>
              <p:cNvSpPr>
                <a:spLocks noChangeArrowheads="1"/>
              </p:cNvSpPr>
              <p:nvPr/>
            </p:nvSpPr>
            <p:spPr bwMode="auto">
              <a:xfrm>
                <a:off x="5192712" y="5684837"/>
                <a:ext cx="451184" cy="266894"/>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7" name="Oval 6"/>
              <p:cNvSpPr>
                <a:spLocks noChangeArrowheads="1"/>
              </p:cNvSpPr>
              <p:nvPr/>
            </p:nvSpPr>
            <p:spPr bwMode="auto">
              <a:xfrm>
                <a:off x="8413165" y="6118137"/>
                <a:ext cx="451184" cy="266894"/>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8" name="Rectangle 7"/>
              <p:cNvSpPr>
                <a:spLocks noChangeArrowheads="1"/>
              </p:cNvSpPr>
              <p:nvPr/>
            </p:nvSpPr>
            <p:spPr bwMode="auto">
              <a:xfrm>
                <a:off x="4605497" y="6523037"/>
                <a:ext cx="1604210" cy="23456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9" name="Rectangle 8"/>
              <p:cNvSpPr>
                <a:spLocks noChangeArrowheads="1"/>
              </p:cNvSpPr>
              <p:nvPr/>
            </p:nvSpPr>
            <p:spPr bwMode="auto">
              <a:xfrm>
                <a:off x="8164512" y="6903087"/>
                <a:ext cx="1604210" cy="23456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Besse, Christianne</a:t>
                </a:r>
              </a:p>
            </p:txBody>
          </p:sp>
          <p:sp>
            <p:nvSpPr>
              <p:cNvPr id="10" name="Rectangle 9"/>
              <p:cNvSpPr>
                <a:spLocks noChangeArrowheads="1"/>
              </p:cNvSpPr>
              <p:nvPr/>
            </p:nvSpPr>
            <p:spPr bwMode="auto">
              <a:xfrm>
                <a:off x="8262770" y="4456556"/>
                <a:ext cx="1604210" cy="23456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fr-FR" sz="900" b="1" dirty="0">
                    <a:solidFill>
                      <a:srgbClr val="0D0D0D"/>
                    </a:solidFill>
                  </a:rPr>
                  <a:t>Le palais des miroirs</a:t>
                </a:r>
              </a:p>
            </p:txBody>
          </p:sp>
          <p:cxnSp>
            <p:nvCxnSpPr>
              <p:cNvPr id="57355" name="Straight Arrow Connector 10"/>
              <p:cNvCxnSpPr>
                <a:cxnSpLocks noChangeShapeType="1"/>
                <a:stCxn id="50" idx="4"/>
                <a:endCxn id="6" idx="0"/>
              </p:cNvCxnSpPr>
              <p:nvPr/>
            </p:nvCxnSpPr>
            <p:spPr bwMode="auto">
              <a:xfrm rot="5400000">
                <a:off x="3924870" y="3393309"/>
                <a:ext cx="3784963" cy="798094"/>
              </a:xfrm>
              <a:prstGeom prst="straightConnector1">
                <a:avLst/>
              </a:prstGeom>
              <a:noFill/>
              <a:ln w="19050">
                <a:solidFill>
                  <a:schemeClr val="tx1"/>
                </a:solidFill>
                <a:round/>
                <a:headEnd/>
                <a:tailEnd type="triangle" w="lg" len="med"/>
              </a:ln>
            </p:spPr>
          </p:cxnSp>
          <p:sp>
            <p:nvSpPr>
              <p:cNvPr id="57356" name="TextBox 11"/>
              <p:cNvSpPr txBox="1">
                <a:spLocks noChangeArrowheads="1"/>
              </p:cNvSpPr>
              <p:nvPr/>
            </p:nvSpPr>
            <p:spPr bwMode="auto">
              <a:xfrm>
                <a:off x="7554912" y="3170237"/>
                <a:ext cx="762000" cy="234561"/>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f:original</a:t>
                </a:r>
              </a:p>
            </p:txBody>
          </p:sp>
          <p:sp>
            <p:nvSpPr>
              <p:cNvPr id="57357" name="TextBox 12"/>
              <p:cNvSpPr txBox="1">
                <a:spLocks noChangeArrowheads="1"/>
              </p:cNvSpPr>
              <p:nvPr/>
            </p:nvSpPr>
            <p:spPr bwMode="auto">
              <a:xfrm>
                <a:off x="4887912" y="6186950"/>
                <a:ext cx="541404" cy="367354"/>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57358" name="TextBox 13"/>
              <p:cNvSpPr txBox="1">
                <a:spLocks noChangeArrowheads="1"/>
              </p:cNvSpPr>
              <p:nvPr/>
            </p:nvSpPr>
            <p:spPr bwMode="auto">
              <a:xfrm>
                <a:off x="8212639" y="5762279"/>
                <a:ext cx="889632" cy="367354"/>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f:traducteur</a:t>
                </a:r>
              </a:p>
            </p:txBody>
          </p:sp>
          <p:sp>
            <p:nvSpPr>
              <p:cNvPr id="57359" name="TextBox 14"/>
              <p:cNvSpPr txBox="1">
                <a:spLocks noChangeArrowheads="1"/>
              </p:cNvSpPr>
              <p:nvPr/>
            </p:nvSpPr>
            <p:spPr bwMode="auto">
              <a:xfrm>
                <a:off x="5878512" y="3779837"/>
                <a:ext cx="762000" cy="234561"/>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f:auteur</a:t>
                </a:r>
              </a:p>
            </p:txBody>
          </p:sp>
          <p:sp>
            <p:nvSpPr>
              <p:cNvPr id="57360" name="TextBox 15"/>
              <p:cNvSpPr txBox="1">
                <a:spLocks noChangeArrowheads="1"/>
              </p:cNvSpPr>
              <p:nvPr/>
            </p:nvSpPr>
            <p:spPr bwMode="auto">
              <a:xfrm rot="19602114">
                <a:off x="8400639" y="4905086"/>
                <a:ext cx="675917" cy="234561"/>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f:titre</a:t>
                </a:r>
              </a:p>
            </p:txBody>
          </p:sp>
          <p:sp>
            <p:nvSpPr>
              <p:cNvPr id="17" name="Oval 16"/>
              <p:cNvSpPr>
                <a:spLocks noChangeArrowheads="1"/>
              </p:cNvSpPr>
              <p:nvPr/>
            </p:nvSpPr>
            <p:spPr bwMode="auto">
              <a:xfrm>
                <a:off x="6558296" y="5384293"/>
                <a:ext cx="2656973" cy="329838"/>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http://…isbn/2020386682</a:t>
                </a:r>
              </a:p>
            </p:txBody>
          </p:sp>
          <p:cxnSp>
            <p:nvCxnSpPr>
              <p:cNvPr id="57362" name="Straight Arrow Connector 17"/>
              <p:cNvCxnSpPr>
                <a:cxnSpLocks noChangeShapeType="1"/>
                <a:stCxn id="6" idx="4"/>
                <a:endCxn id="8" idx="0"/>
              </p:cNvCxnSpPr>
              <p:nvPr/>
            </p:nvCxnSpPr>
            <p:spPr bwMode="auto">
              <a:xfrm rot="5400000">
                <a:off x="5127300" y="6232032"/>
                <a:ext cx="571306" cy="10703"/>
              </a:xfrm>
              <a:prstGeom prst="straightConnector1">
                <a:avLst/>
              </a:prstGeom>
              <a:noFill/>
              <a:ln w="19050">
                <a:solidFill>
                  <a:schemeClr val="tx1"/>
                </a:solidFill>
                <a:round/>
                <a:headEnd/>
                <a:tailEnd type="triangle" w="lg" len="med"/>
              </a:ln>
            </p:spPr>
          </p:cxnSp>
          <p:cxnSp>
            <p:nvCxnSpPr>
              <p:cNvPr id="57363" name="Straight Arrow Connector 18"/>
              <p:cNvCxnSpPr>
                <a:cxnSpLocks noChangeShapeType="1"/>
                <a:stCxn id="17" idx="4"/>
                <a:endCxn id="7" idx="1"/>
              </p:cNvCxnSpPr>
              <p:nvPr/>
            </p:nvCxnSpPr>
            <p:spPr bwMode="auto">
              <a:xfrm rot="16200000" flipH="1">
                <a:off x="7961465" y="5639449"/>
                <a:ext cx="443092" cy="592456"/>
              </a:xfrm>
              <a:prstGeom prst="straightConnector1">
                <a:avLst/>
              </a:prstGeom>
              <a:noFill/>
              <a:ln w="19050">
                <a:solidFill>
                  <a:schemeClr val="tx1"/>
                </a:solidFill>
                <a:round/>
                <a:headEnd/>
                <a:tailEnd type="triangle" w="lg" len="med"/>
              </a:ln>
            </p:spPr>
          </p:cxnSp>
          <p:cxnSp>
            <p:nvCxnSpPr>
              <p:cNvPr id="57364" name="Straight Arrow Connector 19"/>
              <p:cNvCxnSpPr>
                <a:cxnSpLocks noChangeShapeType="1"/>
                <a:stCxn id="7" idx="5"/>
                <a:endCxn id="9" idx="0"/>
              </p:cNvCxnSpPr>
              <p:nvPr/>
            </p:nvCxnSpPr>
            <p:spPr bwMode="auto">
              <a:xfrm rot="16200000" flipH="1">
                <a:off x="8603875" y="6540345"/>
                <a:ext cx="557142" cy="168342"/>
              </a:xfrm>
              <a:prstGeom prst="straightConnector1">
                <a:avLst/>
              </a:prstGeom>
              <a:noFill/>
              <a:ln w="19050">
                <a:solidFill>
                  <a:schemeClr val="tx1"/>
                </a:solidFill>
                <a:round/>
                <a:headEnd/>
                <a:tailEnd type="triangle" w="lg" len="med"/>
              </a:ln>
            </p:spPr>
          </p:cxnSp>
          <p:cxnSp>
            <p:nvCxnSpPr>
              <p:cNvPr id="57365" name="Straight Arrow Connector 20"/>
              <p:cNvCxnSpPr>
                <a:cxnSpLocks noChangeShapeType="1"/>
                <a:stCxn id="17" idx="0"/>
                <a:endCxn id="10" idx="2"/>
              </p:cNvCxnSpPr>
              <p:nvPr/>
            </p:nvCxnSpPr>
            <p:spPr bwMode="auto">
              <a:xfrm rot="5400000" flipH="1" flipV="1">
                <a:off x="8129241" y="4448659"/>
                <a:ext cx="693176" cy="1178093"/>
              </a:xfrm>
              <a:prstGeom prst="straightConnector1">
                <a:avLst/>
              </a:prstGeom>
              <a:noFill/>
              <a:ln w="19050">
                <a:solidFill>
                  <a:schemeClr val="tx1"/>
                </a:solidFill>
                <a:round/>
                <a:headEnd/>
                <a:tailEnd type="triangle" w="lg" len="med"/>
              </a:ln>
            </p:spPr>
          </p:cxnSp>
          <p:cxnSp>
            <p:nvCxnSpPr>
              <p:cNvPr id="57366" name="Straight Arrow Connector 21"/>
              <p:cNvCxnSpPr>
                <a:cxnSpLocks noChangeShapeType="1"/>
                <a:stCxn id="17" idx="0"/>
                <a:endCxn id="50" idx="5"/>
              </p:cNvCxnSpPr>
              <p:nvPr/>
            </p:nvCxnSpPr>
            <p:spPr bwMode="auto">
              <a:xfrm rot="16200000" flipV="1">
                <a:off x="5754921" y="3252431"/>
                <a:ext cx="3532722" cy="731003"/>
              </a:xfrm>
              <a:prstGeom prst="straightConnector1">
                <a:avLst/>
              </a:prstGeom>
              <a:noFill/>
              <a:ln w="19050">
                <a:solidFill>
                  <a:schemeClr val="tx1"/>
                </a:solidFill>
                <a:round/>
                <a:headEnd/>
                <a:tailEnd type="triangle" w="lg" len="med"/>
              </a:ln>
            </p:spPr>
          </p:cxnSp>
          <p:sp>
            <p:nvSpPr>
              <p:cNvPr id="57367" name="TextBox 22"/>
              <p:cNvSpPr txBox="1">
                <a:spLocks noChangeArrowheads="1"/>
              </p:cNvSpPr>
              <p:nvPr/>
            </p:nvSpPr>
            <p:spPr bwMode="auto">
              <a:xfrm>
                <a:off x="8964610" y="6422740"/>
                <a:ext cx="571501" cy="234561"/>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26" name="Oval 25"/>
              <p:cNvSpPr>
                <a:spLocks noChangeArrowheads="1"/>
              </p:cNvSpPr>
              <p:nvPr/>
            </p:nvSpPr>
            <p:spPr bwMode="auto">
              <a:xfrm>
                <a:off x="3162912" y="2890738"/>
                <a:ext cx="469800" cy="31320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7" name="Oval 26"/>
              <p:cNvSpPr>
                <a:spLocks noChangeArrowheads="1"/>
              </p:cNvSpPr>
              <p:nvPr/>
            </p:nvSpPr>
            <p:spPr bwMode="auto">
              <a:xfrm>
                <a:off x="3973512" y="3322637"/>
                <a:ext cx="469800" cy="31320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8" name="Rectangle 27"/>
              <p:cNvSpPr>
                <a:spLocks noChangeArrowheads="1"/>
              </p:cNvSpPr>
              <p:nvPr/>
            </p:nvSpPr>
            <p:spPr bwMode="auto">
              <a:xfrm>
                <a:off x="239712" y="4694237"/>
                <a:ext cx="1670400" cy="234561"/>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29" name="Oval 28"/>
              <p:cNvSpPr>
                <a:spLocks noChangeArrowheads="1"/>
              </p:cNvSpPr>
              <p:nvPr/>
            </p:nvSpPr>
            <p:spPr bwMode="auto">
              <a:xfrm>
                <a:off x="2068512" y="4846638"/>
                <a:ext cx="3079801" cy="329838"/>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http://www.amitavghosh.com</a:t>
                </a:r>
              </a:p>
            </p:txBody>
          </p:sp>
          <p:sp>
            <p:nvSpPr>
              <p:cNvPr id="30" name="Rectangle 29"/>
              <p:cNvSpPr>
                <a:spLocks noChangeArrowheads="1"/>
              </p:cNvSpPr>
              <p:nvPr/>
            </p:nvSpPr>
            <p:spPr bwMode="auto">
              <a:xfrm>
                <a:off x="239712" y="1465444"/>
                <a:ext cx="1670400" cy="264102"/>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The Glass Palace</a:t>
                </a:r>
              </a:p>
            </p:txBody>
          </p:sp>
          <p:sp>
            <p:nvSpPr>
              <p:cNvPr id="31" name="Rectangle 30"/>
              <p:cNvSpPr>
                <a:spLocks noChangeArrowheads="1"/>
              </p:cNvSpPr>
              <p:nvPr/>
            </p:nvSpPr>
            <p:spPr bwMode="auto">
              <a:xfrm>
                <a:off x="239712" y="1846444"/>
                <a:ext cx="1670400" cy="264102"/>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2000</a:t>
                </a:r>
              </a:p>
            </p:txBody>
          </p:sp>
          <p:sp>
            <p:nvSpPr>
              <p:cNvPr id="32" name="Rectangle 31"/>
              <p:cNvSpPr>
                <a:spLocks noChangeArrowheads="1"/>
              </p:cNvSpPr>
              <p:nvPr/>
            </p:nvSpPr>
            <p:spPr bwMode="auto">
              <a:xfrm>
                <a:off x="239712" y="2715616"/>
                <a:ext cx="1670400" cy="264102"/>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London</a:t>
                </a:r>
              </a:p>
            </p:txBody>
          </p:sp>
          <p:sp>
            <p:nvSpPr>
              <p:cNvPr id="33" name="Rectangle 32"/>
              <p:cNvSpPr>
                <a:spLocks noChangeArrowheads="1"/>
              </p:cNvSpPr>
              <p:nvPr/>
            </p:nvSpPr>
            <p:spPr bwMode="auto">
              <a:xfrm>
                <a:off x="239712" y="3115816"/>
                <a:ext cx="1670400" cy="264102"/>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Harper Collins</a:t>
                </a:r>
              </a:p>
            </p:txBody>
          </p:sp>
          <p:cxnSp>
            <p:nvCxnSpPr>
              <p:cNvPr id="57376" name="Curved Connector 20"/>
              <p:cNvCxnSpPr>
                <a:cxnSpLocks noChangeShapeType="1"/>
                <a:stCxn id="50" idx="3"/>
                <a:endCxn id="26" idx="6"/>
              </p:cNvCxnSpPr>
              <p:nvPr/>
            </p:nvCxnSpPr>
            <p:spPr bwMode="auto">
              <a:xfrm rot="5400000">
                <a:off x="3856981" y="1627303"/>
                <a:ext cx="1195767" cy="1644303"/>
              </a:xfrm>
              <a:prstGeom prst="curvedConnector2">
                <a:avLst/>
              </a:prstGeom>
              <a:noFill/>
              <a:ln w="19050">
                <a:solidFill>
                  <a:schemeClr val="tx1"/>
                </a:solidFill>
                <a:round/>
                <a:headEnd/>
                <a:tailEnd type="triangle" w="lg" len="med"/>
              </a:ln>
            </p:spPr>
          </p:cxnSp>
          <p:cxnSp>
            <p:nvCxnSpPr>
              <p:cNvPr id="57377" name="Curved Connector 34"/>
              <p:cNvCxnSpPr>
                <a:cxnSpLocks noChangeShapeType="1"/>
                <a:stCxn id="50" idx="3"/>
                <a:endCxn id="27" idx="6"/>
              </p:cNvCxnSpPr>
              <p:nvPr/>
            </p:nvCxnSpPr>
            <p:spPr bwMode="auto">
              <a:xfrm rot="5400000">
                <a:off x="4046332" y="2248552"/>
                <a:ext cx="1627666" cy="833704"/>
              </a:xfrm>
              <a:prstGeom prst="curvedConnector2">
                <a:avLst/>
              </a:prstGeom>
              <a:noFill/>
              <a:ln w="19050">
                <a:solidFill>
                  <a:schemeClr val="tx1"/>
                </a:solidFill>
                <a:round/>
                <a:headEnd/>
                <a:tailEnd type="triangle" w="lg" len="med"/>
              </a:ln>
            </p:spPr>
          </p:cxnSp>
          <p:cxnSp>
            <p:nvCxnSpPr>
              <p:cNvPr id="57378" name="Curved Connector 35"/>
              <p:cNvCxnSpPr>
                <a:cxnSpLocks noChangeShapeType="1"/>
                <a:stCxn id="27" idx="2"/>
                <a:endCxn id="28" idx="0"/>
              </p:cNvCxnSpPr>
              <p:nvPr/>
            </p:nvCxnSpPr>
            <p:spPr bwMode="auto">
              <a:xfrm rot="10800000" flipV="1">
                <a:off x="1074913" y="3479237"/>
                <a:ext cx="2898600" cy="1215000"/>
              </a:xfrm>
              <a:prstGeom prst="curvedConnector2">
                <a:avLst/>
              </a:prstGeom>
              <a:noFill/>
              <a:ln w="19050">
                <a:solidFill>
                  <a:schemeClr val="tx1"/>
                </a:solidFill>
                <a:round/>
                <a:headEnd/>
                <a:tailEnd type="triangle" w="lg" len="med"/>
              </a:ln>
            </p:spPr>
          </p:cxnSp>
          <p:cxnSp>
            <p:nvCxnSpPr>
              <p:cNvPr id="57379" name="Straight Arrow Connector 37"/>
              <p:cNvCxnSpPr>
                <a:cxnSpLocks noChangeShapeType="1"/>
                <a:stCxn id="26" idx="2"/>
                <a:endCxn id="32" idx="3"/>
              </p:cNvCxnSpPr>
              <p:nvPr/>
            </p:nvCxnSpPr>
            <p:spPr bwMode="auto">
              <a:xfrm rot="10800000">
                <a:off x="1910112" y="2847669"/>
                <a:ext cx="1252801" cy="199671"/>
              </a:xfrm>
              <a:prstGeom prst="straightConnector1">
                <a:avLst/>
              </a:prstGeom>
              <a:noFill/>
              <a:ln w="19050">
                <a:solidFill>
                  <a:schemeClr val="tx1"/>
                </a:solidFill>
                <a:round/>
                <a:headEnd/>
                <a:tailEnd type="triangle" w="lg" len="med"/>
              </a:ln>
            </p:spPr>
          </p:cxnSp>
          <p:cxnSp>
            <p:nvCxnSpPr>
              <p:cNvPr id="57380" name="Straight Arrow Connector 38"/>
              <p:cNvCxnSpPr>
                <a:cxnSpLocks noChangeShapeType="1"/>
                <a:stCxn id="26" idx="2"/>
                <a:endCxn id="33" idx="3"/>
              </p:cNvCxnSpPr>
              <p:nvPr/>
            </p:nvCxnSpPr>
            <p:spPr bwMode="auto">
              <a:xfrm rot="10800000" flipV="1">
                <a:off x="1910112" y="3047338"/>
                <a:ext cx="1252801" cy="200529"/>
              </a:xfrm>
              <a:prstGeom prst="straightConnector1">
                <a:avLst/>
              </a:prstGeom>
              <a:noFill/>
              <a:ln w="19050">
                <a:solidFill>
                  <a:schemeClr val="tx1"/>
                </a:solidFill>
                <a:round/>
                <a:headEnd/>
                <a:tailEnd type="triangle" w="lg" len="med"/>
              </a:ln>
            </p:spPr>
          </p:cxnSp>
          <p:cxnSp>
            <p:nvCxnSpPr>
              <p:cNvPr id="57381" name="Straight Arrow Connector 39"/>
              <p:cNvCxnSpPr>
                <a:cxnSpLocks noChangeShapeType="1"/>
                <a:stCxn id="50" idx="2"/>
                <a:endCxn id="30" idx="3"/>
              </p:cNvCxnSpPr>
              <p:nvPr/>
            </p:nvCxnSpPr>
            <p:spPr bwMode="auto">
              <a:xfrm rot="10800000">
                <a:off x="1910113" y="1597496"/>
                <a:ext cx="2977800" cy="137460"/>
              </a:xfrm>
              <a:prstGeom prst="straightConnector1">
                <a:avLst/>
              </a:prstGeom>
              <a:noFill/>
              <a:ln w="19050">
                <a:solidFill>
                  <a:schemeClr val="tx1"/>
                </a:solidFill>
                <a:round/>
                <a:headEnd/>
                <a:tailEnd type="triangle" w="lg" len="med"/>
              </a:ln>
            </p:spPr>
          </p:cxnSp>
          <p:cxnSp>
            <p:nvCxnSpPr>
              <p:cNvPr id="57382" name="Straight Arrow Connector 40"/>
              <p:cNvCxnSpPr>
                <a:cxnSpLocks noChangeShapeType="1"/>
                <a:stCxn id="50" idx="2"/>
                <a:endCxn id="31" idx="3"/>
              </p:cNvCxnSpPr>
              <p:nvPr/>
            </p:nvCxnSpPr>
            <p:spPr bwMode="auto">
              <a:xfrm rot="10800000" flipV="1">
                <a:off x="1910113" y="1734955"/>
                <a:ext cx="2977800" cy="243540"/>
              </a:xfrm>
              <a:prstGeom prst="straightConnector1">
                <a:avLst/>
              </a:prstGeom>
              <a:noFill/>
              <a:ln w="19050">
                <a:solidFill>
                  <a:schemeClr val="tx1"/>
                </a:solidFill>
                <a:round/>
                <a:headEnd/>
                <a:tailEnd type="triangle" w="lg" len="med"/>
              </a:ln>
            </p:spPr>
          </p:cxnSp>
          <p:sp>
            <p:nvSpPr>
              <p:cNvPr id="57383" name="TextBox 42"/>
              <p:cNvSpPr txBox="1">
                <a:spLocks noChangeArrowheads="1"/>
              </p:cNvSpPr>
              <p:nvPr/>
            </p:nvSpPr>
            <p:spPr bwMode="auto">
              <a:xfrm rot="21215795">
                <a:off x="2558864" y="1774140"/>
                <a:ext cx="565992" cy="367354"/>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a:year</a:t>
                </a:r>
              </a:p>
            </p:txBody>
          </p:sp>
          <p:sp>
            <p:nvSpPr>
              <p:cNvPr id="57384" name="TextBox 43"/>
              <p:cNvSpPr txBox="1">
                <a:spLocks noChangeArrowheads="1"/>
              </p:cNvSpPr>
              <p:nvPr/>
            </p:nvSpPr>
            <p:spPr bwMode="auto">
              <a:xfrm rot="610119">
                <a:off x="2284446" y="2594867"/>
                <a:ext cx="543645" cy="367354"/>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a:city</a:t>
                </a:r>
              </a:p>
            </p:txBody>
          </p:sp>
          <p:sp>
            <p:nvSpPr>
              <p:cNvPr id="57385" name="TextBox 44"/>
              <p:cNvSpPr txBox="1">
                <a:spLocks noChangeArrowheads="1"/>
              </p:cNvSpPr>
              <p:nvPr/>
            </p:nvSpPr>
            <p:spPr bwMode="auto">
              <a:xfrm rot="21074880">
                <a:off x="2183932" y="3123946"/>
                <a:ext cx="829823" cy="234561"/>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a:p_name</a:t>
                </a:r>
              </a:p>
            </p:txBody>
          </p:sp>
          <p:sp>
            <p:nvSpPr>
              <p:cNvPr id="57386" name="TextBox 45"/>
              <p:cNvSpPr txBox="1">
                <a:spLocks noChangeArrowheads="1"/>
              </p:cNvSpPr>
              <p:nvPr/>
            </p:nvSpPr>
            <p:spPr bwMode="auto">
              <a:xfrm>
                <a:off x="1109776" y="3779837"/>
                <a:ext cx="653936" cy="234561"/>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a:name</a:t>
                </a:r>
              </a:p>
            </p:txBody>
          </p:sp>
          <p:sp>
            <p:nvSpPr>
              <p:cNvPr id="57387" name="TextBox 46"/>
              <p:cNvSpPr txBox="1">
                <a:spLocks noChangeArrowheads="1"/>
              </p:cNvSpPr>
              <p:nvPr/>
            </p:nvSpPr>
            <p:spPr bwMode="auto">
              <a:xfrm>
                <a:off x="3120201" y="3932237"/>
                <a:ext cx="1005711" cy="234561"/>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a:homepage</a:t>
                </a:r>
              </a:p>
            </p:txBody>
          </p:sp>
          <p:sp>
            <p:nvSpPr>
              <p:cNvPr id="57388" name="TextBox 47"/>
              <p:cNvSpPr txBox="1">
                <a:spLocks noChangeArrowheads="1"/>
              </p:cNvSpPr>
              <p:nvPr/>
            </p:nvSpPr>
            <p:spPr bwMode="auto">
              <a:xfrm>
                <a:off x="4278312" y="3017837"/>
                <a:ext cx="706748" cy="367354"/>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a:author</a:t>
                </a:r>
              </a:p>
            </p:txBody>
          </p:sp>
          <p:sp>
            <p:nvSpPr>
              <p:cNvPr id="57389" name="TextBox 48"/>
              <p:cNvSpPr txBox="1">
                <a:spLocks noChangeArrowheads="1"/>
              </p:cNvSpPr>
              <p:nvPr/>
            </p:nvSpPr>
            <p:spPr bwMode="auto">
              <a:xfrm rot="20242754">
                <a:off x="3903794" y="2531842"/>
                <a:ext cx="900086" cy="234561"/>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a:publisher</a:t>
                </a:r>
              </a:p>
            </p:txBody>
          </p:sp>
          <p:cxnSp>
            <p:nvCxnSpPr>
              <p:cNvPr id="57390" name="Straight Arrow Connector 61"/>
              <p:cNvCxnSpPr>
                <a:cxnSpLocks noChangeShapeType="1"/>
                <a:stCxn id="27" idx="4"/>
                <a:endCxn id="29" idx="0"/>
              </p:cNvCxnSpPr>
              <p:nvPr/>
            </p:nvCxnSpPr>
            <p:spPr bwMode="auto">
              <a:xfrm rot="5400000">
                <a:off x="3303012" y="3941237"/>
                <a:ext cx="1210801" cy="600000"/>
              </a:xfrm>
              <a:prstGeom prst="straightConnector1">
                <a:avLst/>
              </a:prstGeom>
              <a:noFill/>
              <a:ln w="19050">
                <a:solidFill>
                  <a:schemeClr val="tx1"/>
                </a:solidFill>
                <a:round/>
                <a:headEnd/>
                <a:tailEnd type="triangle" w="lg" len="med"/>
              </a:ln>
            </p:spPr>
          </p:cxnSp>
          <p:sp>
            <p:nvSpPr>
              <p:cNvPr id="50" name="Oval 49"/>
              <p:cNvSpPr>
                <a:spLocks noChangeArrowheads="1"/>
              </p:cNvSpPr>
              <p:nvPr/>
            </p:nvSpPr>
            <p:spPr bwMode="auto">
              <a:xfrm>
                <a:off x="4887912" y="1570037"/>
                <a:ext cx="2656973" cy="329838"/>
              </a:xfrm>
              <a:prstGeom prst="ellipse">
                <a:avLst/>
              </a:prstGeom>
              <a:gradFill rotWithShape="1">
                <a:gsLst>
                  <a:gs pos="0">
                    <a:srgbClr val="00B9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http://…isbn/000651409X</a:t>
                </a:r>
              </a:p>
            </p:txBody>
          </p:sp>
        </p:gr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p:cNvSpPr>
            <a:spLocks noGrp="1" noChangeArrowheads="1"/>
          </p:cNvSpPr>
          <p:nvPr>
            <p:ph type="title"/>
          </p:nvPr>
        </p:nvSpPr>
        <p:spPr/>
        <p:txBody>
          <a:bodyPr/>
          <a:lstStyle/>
          <a:p>
            <a:r>
              <a:rPr lang="en-US" smtClean="0"/>
              <a:t>Start making queries…</a:t>
            </a:r>
          </a:p>
        </p:txBody>
      </p:sp>
      <p:sp>
        <p:nvSpPr>
          <p:cNvPr id="59395" name="Rectangle 2"/>
          <p:cNvSpPr>
            <a:spLocks noGrp="1" noChangeArrowheads="1"/>
          </p:cNvSpPr>
          <p:nvPr>
            <p:ph sz="quarter" idx="1"/>
          </p:nvPr>
        </p:nvSpPr>
        <p:spPr>
          <a:xfrm>
            <a:off x="456480" y="1219809"/>
            <a:ext cx="8231040" cy="4936838"/>
          </a:xfrm>
        </p:spPr>
        <p:txBody>
          <a:bodyPr/>
          <a:lstStyle/>
          <a:p>
            <a:r>
              <a:rPr lang="en-US" smtClean="0"/>
              <a:t>User of data “F” can now ask queries like:</a:t>
            </a:r>
          </a:p>
          <a:p>
            <a:pPr lvl="1"/>
            <a:r>
              <a:rPr lang="en-US" smtClean="0"/>
              <a:t>“give me the title of the original”</a:t>
            </a:r>
          </a:p>
          <a:p>
            <a:pPr lvl="2"/>
            <a:r>
              <a:rPr lang="en-US" smtClean="0"/>
              <a:t>well, … « donnes-moi le titre de l’original »</a:t>
            </a:r>
          </a:p>
          <a:p>
            <a:r>
              <a:rPr lang="en-US" smtClean="0"/>
              <a:t>This information is not in the dataset “F”…</a:t>
            </a:r>
          </a:p>
          <a:p>
            <a:r>
              <a:rPr lang="en-US" smtClean="0"/>
              <a:t>…but can be retrieved by merging with dataset “A”!</a:t>
            </a:r>
          </a:p>
        </p:txBody>
      </p:sp>
      <p:sp>
        <p:nvSpPr>
          <p:cNvPr id="5" name="Rectangle 4"/>
          <p:cNvSpPr/>
          <p:nvPr/>
        </p:nvSpPr>
        <p:spPr bwMode="auto">
          <a:xfrm>
            <a:off x="6230880" y="4535036"/>
            <a:ext cx="2419200" cy="1520800"/>
          </a:xfrm>
          <a:prstGeom prst="rect">
            <a:avLst/>
          </a:prstGeom>
          <a:solidFill>
            <a:schemeClr val="bg1">
              <a:lumMod val="85000"/>
            </a:schemeClr>
          </a:solidFill>
          <a:ln w="9525" cap="flat" cmpd="sng" algn="ctr">
            <a:noFill/>
            <a:prstDash val="solid"/>
            <a:round/>
            <a:headEnd type="none" w="med" len="med"/>
            <a:tailEnd type="none" w="med" len="med"/>
          </a:ln>
          <a:effectLst/>
        </p:spPr>
        <p:txBody>
          <a:bodyPr lIns="82945" tIns="41473" rIns="82945" bIns="41473"/>
          <a:lstStyle/>
          <a:p>
            <a:pPr hangingPunct="0">
              <a:lnSpc>
                <a:spcPct val="87000"/>
              </a:lnSpc>
              <a:buClr>
                <a:srgbClr val="000000"/>
              </a:buClr>
              <a:buSzPct val="100000"/>
              <a:buFont typeface="Times New Roman" charset="0"/>
              <a:buNone/>
              <a:defRPr/>
            </a:pPr>
            <a:endParaRPr lang="en-US">
              <a:latin typeface="Arial" charset="0"/>
              <a:ea typeface="+mn-ea"/>
            </a:endParaRPr>
          </a:p>
        </p:txBody>
      </p:sp>
      <p:grpSp>
        <p:nvGrpSpPr>
          <p:cNvPr id="2" name="Group 5"/>
          <p:cNvGrpSpPr>
            <a:grpSpLocks/>
          </p:cNvGrpSpPr>
          <p:nvPr/>
        </p:nvGrpSpPr>
        <p:grpSpPr bwMode="auto">
          <a:xfrm>
            <a:off x="6300000" y="4604164"/>
            <a:ext cx="2211840" cy="1482180"/>
            <a:chOff x="239712" y="1201751"/>
            <a:chExt cx="9677400" cy="6487278"/>
          </a:xfrm>
        </p:grpSpPr>
        <p:sp>
          <p:nvSpPr>
            <p:cNvPr id="7" name="Oval 6"/>
            <p:cNvSpPr>
              <a:spLocks noChangeArrowheads="1"/>
            </p:cNvSpPr>
            <p:nvPr/>
          </p:nvSpPr>
          <p:spPr bwMode="auto">
            <a:xfrm>
              <a:off x="5192712" y="5684837"/>
              <a:ext cx="451184" cy="266894"/>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8" name="Oval 7"/>
            <p:cNvSpPr>
              <a:spLocks noChangeArrowheads="1"/>
            </p:cNvSpPr>
            <p:nvPr/>
          </p:nvSpPr>
          <p:spPr bwMode="auto">
            <a:xfrm>
              <a:off x="8413165" y="6118137"/>
              <a:ext cx="451184" cy="266894"/>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9" name="Rectangle 8"/>
            <p:cNvSpPr>
              <a:spLocks noChangeArrowheads="1"/>
            </p:cNvSpPr>
            <p:nvPr/>
          </p:nvSpPr>
          <p:spPr bwMode="auto">
            <a:xfrm>
              <a:off x="4605498" y="6377520"/>
              <a:ext cx="1604211" cy="931459"/>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rgbClr val="0D0D0D"/>
                </a:solidFill>
                <a:latin typeface="Arial" charset="0"/>
                <a:ea typeface="+mn-ea"/>
              </a:endParaRPr>
            </a:p>
          </p:txBody>
        </p:sp>
        <p:sp>
          <p:nvSpPr>
            <p:cNvPr id="10" name="Rectangle 9"/>
            <p:cNvSpPr>
              <a:spLocks noChangeArrowheads="1"/>
            </p:cNvSpPr>
            <p:nvPr/>
          </p:nvSpPr>
          <p:spPr bwMode="auto">
            <a:xfrm>
              <a:off x="8312901" y="6757570"/>
              <a:ext cx="1604211" cy="931459"/>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rgbClr val="0D0D0D"/>
                </a:solidFill>
                <a:latin typeface="Arial" charset="0"/>
                <a:ea typeface="+mn-ea"/>
              </a:endParaRPr>
            </a:p>
          </p:txBody>
        </p:sp>
        <p:sp>
          <p:nvSpPr>
            <p:cNvPr id="11" name="Rectangle 10"/>
            <p:cNvSpPr>
              <a:spLocks noChangeArrowheads="1"/>
            </p:cNvSpPr>
            <p:nvPr/>
          </p:nvSpPr>
          <p:spPr bwMode="auto">
            <a:xfrm>
              <a:off x="8262769" y="4311038"/>
              <a:ext cx="1604211" cy="931459"/>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fr-FR" sz="900" dirty="0">
                <a:solidFill>
                  <a:srgbClr val="0D0D0D"/>
                </a:solidFill>
                <a:latin typeface="Arial" charset="0"/>
                <a:ea typeface="+mn-ea"/>
              </a:endParaRPr>
            </a:p>
          </p:txBody>
        </p:sp>
        <p:cxnSp>
          <p:nvCxnSpPr>
            <p:cNvPr id="59403" name="Straight Arrow Connector 11"/>
            <p:cNvCxnSpPr>
              <a:cxnSpLocks noChangeShapeType="1"/>
              <a:stCxn id="36" idx="4"/>
              <a:endCxn id="7" idx="0"/>
            </p:cNvCxnSpPr>
            <p:nvPr/>
          </p:nvCxnSpPr>
          <p:spPr bwMode="auto">
            <a:xfrm rot="5400000">
              <a:off x="4312543" y="3780979"/>
              <a:ext cx="3009618" cy="798093"/>
            </a:xfrm>
            <a:prstGeom prst="straightConnector1">
              <a:avLst/>
            </a:prstGeom>
            <a:noFill/>
            <a:ln w="19050">
              <a:solidFill>
                <a:schemeClr val="tx1"/>
              </a:solidFill>
              <a:round/>
              <a:headEnd/>
              <a:tailEnd type="triangle" w="sm" len="sm"/>
            </a:ln>
          </p:spPr>
        </p:cxnSp>
        <p:sp>
          <p:nvSpPr>
            <p:cNvPr id="13" name="Oval 12"/>
            <p:cNvSpPr>
              <a:spLocks noChangeArrowheads="1"/>
            </p:cNvSpPr>
            <p:nvPr/>
          </p:nvSpPr>
          <p:spPr bwMode="auto">
            <a:xfrm>
              <a:off x="6558295" y="5223427"/>
              <a:ext cx="2656971" cy="1145242"/>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700" noProof="1">
                <a:solidFill>
                  <a:schemeClr val="tx1">
                    <a:lumMod val="95000"/>
                    <a:lumOff val="5000"/>
                  </a:schemeClr>
                </a:solidFill>
                <a:latin typeface="Arial" charset="0"/>
                <a:ea typeface="+mn-ea"/>
              </a:endParaRPr>
            </a:p>
          </p:txBody>
        </p:sp>
        <p:cxnSp>
          <p:nvCxnSpPr>
            <p:cNvPr id="59405" name="Straight Arrow Connector 13"/>
            <p:cNvCxnSpPr>
              <a:cxnSpLocks noChangeShapeType="1"/>
              <a:stCxn id="7" idx="4"/>
              <a:endCxn id="9" idx="0"/>
            </p:cNvCxnSpPr>
            <p:nvPr/>
          </p:nvCxnSpPr>
          <p:spPr bwMode="auto">
            <a:xfrm rot="5400000">
              <a:off x="5200060" y="6159275"/>
              <a:ext cx="425789" cy="10702"/>
            </a:xfrm>
            <a:prstGeom prst="straightConnector1">
              <a:avLst/>
            </a:prstGeom>
            <a:noFill/>
            <a:ln w="19050">
              <a:solidFill>
                <a:schemeClr val="tx1"/>
              </a:solidFill>
              <a:round/>
              <a:headEnd/>
              <a:tailEnd type="triangle" w="sm" len="sm"/>
            </a:ln>
          </p:spPr>
        </p:cxnSp>
        <p:cxnSp>
          <p:nvCxnSpPr>
            <p:cNvPr id="59406" name="Straight Arrow Connector 14"/>
            <p:cNvCxnSpPr>
              <a:cxnSpLocks noChangeShapeType="1"/>
              <a:stCxn id="13" idx="4"/>
              <a:endCxn id="8" idx="1"/>
            </p:cNvCxnSpPr>
            <p:nvPr/>
          </p:nvCxnSpPr>
          <p:spPr bwMode="auto">
            <a:xfrm rot="5400000" flipH="1" flipV="1">
              <a:off x="8077285" y="5966714"/>
              <a:ext cx="211446" cy="592460"/>
            </a:xfrm>
            <a:prstGeom prst="straightConnector1">
              <a:avLst/>
            </a:prstGeom>
            <a:noFill/>
            <a:ln w="19050">
              <a:solidFill>
                <a:schemeClr val="tx1"/>
              </a:solidFill>
              <a:round/>
              <a:headEnd/>
              <a:tailEnd type="triangle" w="sm" len="sm"/>
            </a:ln>
          </p:spPr>
        </p:cxnSp>
        <p:cxnSp>
          <p:nvCxnSpPr>
            <p:cNvPr id="59407" name="Straight Arrow Connector 15"/>
            <p:cNvCxnSpPr>
              <a:cxnSpLocks noChangeShapeType="1"/>
              <a:stCxn id="8" idx="5"/>
              <a:endCxn id="10" idx="0"/>
            </p:cNvCxnSpPr>
            <p:nvPr/>
          </p:nvCxnSpPr>
          <p:spPr bwMode="auto">
            <a:xfrm rot="16200000" flipH="1">
              <a:off x="8750831" y="6393390"/>
              <a:ext cx="411621" cy="316735"/>
            </a:xfrm>
            <a:prstGeom prst="straightConnector1">
              <a:avLst/>
            </a:prstGeom>
            <a:noFill/>
            <a:ln w="19050">
              <a:solidFill>
                <a:schemeClr val="tx1"/>
              </a:solidFill>
              <a:round/>
              <a:headEnd/>
              <a:tailEnd type="triangle" w="sm" len="sm"/>
            </a:ln>
          </p:spPr>
        </p:cxnSp>
        <p:cxnSp>
          <p:nvCxnSpPr>
            <p:cNvPr id="59408" name="Straight Arrow Connector 16"/>
            <p:cNvCxnSpPr>
              <a:cxnSpLocks noChangeShapeType="1"/>
              <a:stCxn id="13" idx="0"/>
              <a:endCxn id="11" idx="2"/>
            </p:cNvCxnSpPr>
            <p:nvPr/>
          </p:nvCxnSpPr>
          <p:spPr bwMode="auto">
            <a:xfrm rot="16200000" flipH="1">
              <a:off x="8466290" y="4643913"/>
              <a:ext cx="19070" cy="1178094"/>
            </a:xfrm>
            <a:prstGeom prst="straightConnector1">
              <a:avLst/>
            </a:prstGeom>
            <a:noFill/>
            <a:ln w="19050">
              <a:solidFill>
                <a:schemeClr val="tx1"/>
              </a:solidFill>
              <a:round/>
              <a:headEnd/>
              <a:tailEnd type="triangle" w="sm" len="sm"/>
            </a:ln>
          </p:spPr>
        </p:cxnSp>
        <p:cxnSp>
          <p:nvCxnSpPr>
            <p:cNvPr id="59409" name="Straight Arrow Connector 17"/>
            <p:cNvCxnSpPr>
              <a:cxnSpLocks noChangeShapeType="1"/>
              <a:stCxn id="13" idx="0"/>
              <a:endCxn id="36" idx="5"/>
            </p:cNvCxnSpPr>
            <p:nvPr/>
          </p:nvCxnSpPr>
          <p:spPr bwMode="auto">
            <a:xfrm rot="16200000" flipV="1">
              <a:off x="6151268" y="3487915"/>
              <a:ext cx="2740026" cy="731003"/>
            </a:xfrm>
            <a:prstGeom prst="straightConnector1">
              <a:avLst/>
            </a:prstGeom>
            <a:noFill/>
            <a:ln w="19050">
              <a:solidFill>
                <a:schemeClr val="tx1"/>
              </a:solidFill>
              <a:round/>
              <a:headEnd/>
              <a:tailEnd type="triangle" w="sm" len="sm"/>
            </a:ln>
          </p:spPr>
        </p:cxnSp>
        <p:sp>
          <p:nvSpPr>
            <p:cNvPr id="19" name="Oval 18"/>
            <p:cNvSpPr>
              <a:spLocks noChangeArrowheads="1"/>
            </p:cNvSpPr>
            <p:nvPr/>
          </p:nvSpPr>
          <p:spPr bwMode="auto">
            <a:xfrm>
              <a:off x="3162912" y="2890738"/>
              <a:ext cx="469800" cy="31320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20" name="Oval 19"/>
            <p:cNvSpPr>
              <a:spLocks noChangeArrowheads="1"/>
            </p:cNvSpPr>
            <p:nvPr/>
          </p:nvSpPr>
          <p:spPr bwMode="auto">
            <a:xfrm>
              <a:off x="3973512" y="3322637"/>
              <a:ext cx="469800" cy="31320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21" name="Rectangle 20"/>
            <p:cNvSpPr>
              <a:spLocks noChangeArrowheads="1"/>
            </p:cNvSpPr>
            <p:nvPr/>
          </p:nvSpPr>
          <p:spPr bwMode="auto">
            <a:xfrm>
              <a:off x="239712" y="4548719"/>
              <a:ext cx="1670400" cy="931459"/>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rgbClr val="0D0D0D"/>
                </a:solidFill>
                <a:latin typeface="Arial" charset="0"/>
                <a:ea typeface="+mn-ea"/>
              </a:endParaRPr>
            </a:p>
          </p:txBody>
        </p:sp>
        <p:sp>
          <p:nvSpPr>
            <p:cNvPr id="22" name="Oval 21"/>
            <p:cNvSpPr>
              <a:spLocks noChangeArrowheads="1"/>
            </p:cNvSpPr>
            <p:nvPr/>
          </p:nvSpPr>
          <p:spPr bwMode="auto">
            <a:xfrm>
              <a:off x="2068514" y="4642011"/>
              <a:ext cx="3079802" cy="1309807"/>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rgbClr val="0D0D0D"/>
                </a:solidFill>
                <a:latin typeface="Arial" charset="0"/>
                <a:ea typeface="+mn-ea"/>
              </a:endParaRPr>
            </a:p>
          </p:txBody>
        </p:sp>
        <p:sp>
          <p:nvSpPr>
            <p:cNvPr id="23" name="Rectangle 22"/>
            <p:cNvSpPr>
              <a:spLocks noChangeArrowheads="1"/>
            </p:cNvSpPr>
            <p:nvPr/>
          </p:nvSpPr>
          <p:spPr bwMode="auto">
            <a:xfrm>
              <a:off x="239712" y="1201751"/>
              <a:ext cx="1670400" cy="1048767"/>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dirty="0">
                <a:solidFill>
                  <a:srgbClr val="0D0D0D"/>
                </a:solidFill>
                <a:latin typeface="Arial" charset="0"/>
                <a:ea typeface="+mn-ea"/>
              </a:endParaRPr>
            </a:p>
          </p:txBody>
        </p:sp>
        <p:sp>
          <p:nvSpPr>
            <p:cNvPr id="24" name="Rectangle 23"/>
            <p:cNvSpPr>
              <a:spLocks noChangeArrowheads="1"/>
            </p:cNvSpPr>
            <p:nvPr/>
          </p:nvSpPr>
          <p:spPr bwMode="auto">
            <a:xfrm>
              <a:off x="239712" y="1870258"/>
              <a:ext cx="1670400" cy="1048767"/>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dirty="0">
                <a:solidFill>
                  <a:srgbClr val="0D0D0D"/>
                </a:solidFill>
                <a:latin typeface="Arial" charset="0"/>
                <a:ea typeface="+mn-ea"/>
              </a:endParaRPr>
            </a:p>
          </p:txBody>
        </p:sp>
        <p:sp>
          <p:nvSpPr>
            <p:cNvPr id="25" name="Rectangle 24"/>
            <p:cNvSpPr>
              <a:spLocks noChangeArrowheads="1"/>
            </p:cNvSpPr>
            <p:nvPr/>
          </p:nvSpPr>
          <p:spPr bwMode="auto">
            <a:xfrm>
              <a:off x="239712" y="2552700"/>
              <a:ext cx="1670400" cy="1048767"/>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dirty="0">
                <a:solidFill>
                  <a:srgbClr val="0D0D0D"/>
                </a:solidFill>
                <a:latin typeface="Arial" charset="0"/>
                <a:ea typeface="+mn-ea"/>
              </a:endParaRPr>
            </a:p>
          </p:txBody>
        </p:sp>
        <p:sp>
          <p:nvSpPr>
            <p:cNvPr id="26" name="Rectangle 25"/>
            <p:cNvSpPr>
              <a:spLocks noChangeArrowheads="1"/>
            </p:cNvSpPr>
            <p:nvPr/>
          </p:nvSpPr>
          <p:spPr bwMode="auto">
            <a:xfrm>
              <a:off x="239712" y="3144323"/>
              <a:ext cx="1670400" cy="1048767"/>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dirty="0">
                <a:solidFill>
                  <a:srgbClr val="0D0D0D"/>
                </a:solidFill>
                <a:latin typeface="Arial" charset="0"/>
                <a:ea typeface="+mn-ea"/>
              </a:endParaRPr>
            </a:p>
          </p:txBody>
        </p:sp>
        <p:cxnSp>
          <p:nvCxnSpPr>
            <p:cNvPr id="59418" name="Curved Connector 20"/>
            <p:cNvCxnSpPr>
              <a:cxnSpLocks noChangeShapeType="1"/>
              <a:stCxn id="36" idx="3"/>
              <a:endCxn id="19" idx="6"/>
            </p:cNvCxnSpPr>
            <p:nvPr/>
          </p:nvCxnSpPr>
          <p:spPr bwMode="auto">
            <a:xfrm rot="5400000">
              <a:off x="4172900" y="1943214"/>
              <a:ext cx="563935" cy="1644306"/>
            </a:xfrm>
            <a:prstGeom prst="curvedConnector2">
              <a:avLst/>
            </a:prstGeom>
            <a:noFill/>
            <a:ln w="19050">
              <a:solidFill>
                <a:schemeClr val="tx1"/>
              </a:solidFill>
              <a:round/>
              <a:headEnd/>
              <a:tailEnd type="triangle" w="sm" len="sm"/>
            </a:ln>
          </p:spPr>
        </p:cxnSp>
        <p:cxnSp>
          <p:nvCxnSpPr>
            <p:cNvPr id="59419" name="Curved Connector 34"/>
            <p:cNvCxnSpPr>
              <a:cxnSpLocks noChangeShapeType="1"/>
              <a:stCxn id="36" idx="3"/>
              <a:endCxn id="20" idx="6"/>
            </p:cNvCxnSpPr>
            <p:nvPr/>
          </p:nvCxnSpPr>
          <p:spPr bwMode="auto">
            <a:xfrm rot="5400000">
              <a:off x="4362250" y="2564463"/>
              <a:ext cx="995834" cy="833708"/>
            </a:xfrm>
            <a:prstGeom prst="curvedConnector2">
              <a:avLst/>
            </a:prstGeom>
            <a:noFill/>
            <a:ln w="19050">
              <a:solidFill>
                <a:schemeClr val="tx1"/>
              </a:solidFill>
              <a:round/>
              <a:headEnd/>
              <a:tailEnd type="triangle" w="sm" len="sm"/>
            </a:ln>
          </p:spPr>
        </p:cxnSp>
        <p:cxnSp>
          <p:nvCxnSpPr>
            <p:cNvPr id="59420" name="Curved Connector 35"/>
            <p:cNvCxnSpPr>
              <a:cxnSpLocks noChangeShapeType="1"/>
              <a:stCxn id="20" idx="2"/>
              <a:endCxn id="21" idx="0"/>
            </p:cNvCxnSpPr>
            <p:nvPr/>
          </p:nvCxnSpPr>
          <p:spPr bwMode="auto">
            <a:xfrm rot="10800000" flipV="1">
              <a:off x="1074912" y="3479236"/>
              <a:ext cx="2898600" cy="1069483"/>
            </a:xfrm>
            <a:prstGeom prst="curvedConnector2">
              <a:avLst/>
            </a:prstGeom>
            <a:noFill/>
            <a:ln w="19050">
              <a:solidFill>
                <a:schemeClr val="tx1"/>
              </a:solidFill>
              <a:round/>
              <a:headEnd/>
              <a:tailEnd type="triangle" w="sm" len="sm"/>
            </a:ln>
          </p:spPr>
        </p:cxnSp>
        <p:cxnSp>
          <p:nvCxnSpPr>
            <p:cNvPr id="59421" name="Straight Arrow Connector 29"/>
            <p:cNvCxnSpPr>
              <a:cxnSpLocks noChangeShapeType="1"/>
              <a:stCxn id="19" idx="2"/>
              <a:endCxn id="25" idx="3"/>
            </p:cNvCxnSpPr>
            <p:nvPr/>
          </p:nvCxnSpPr>
          <p:spPr bwMode="auto">
            <a:xfrm rot="10800000" flipV="1">
              <a:off x="1910116" y="3047333"/>
              <a:ext cx="1252802" cy="29749"/>
            </a:xfrm>
            <a:prstGeom prst="straightConnector1">
              <a:avLst/>
            </a:prstGeom>
            <a:noFill/>
            <a:ln w="19050">
              <a:solidFill>
                <a:schemeClr val="tx1"/>
              </a:solidFill>
              <a:round/>
              <a:headEnd/>
              <a:tailEnd type="triangle" w="sm" len="sm"/>
            </a:ln>
          </p:spPr>
        </p:cxnSp>
        <p:cxnSp>
          <p:nvCxnSpPr>
            <p:cNvPr id="59422" name="Straight Arrow Connector 30"/>
            <p:cNvCxnSpPr>
              <a:cxnSpLocks noChangeShapeType="1"/>
              <a:stCxn id="19" idx="2"/>
              <a:endCxn id="26" idx="3"/>
            </p:cNvCxnSpPr>
            <p:nvPr/>
          </p:nvCxnSpPr>
          <p:spPr bwMode="auto">
            <a:xfrm rot="10800000" flipV="1">
              <a:off x="1910116" y="3047337"/>
              <a:ext cx="1252802" cy="621372"/>
            </a:xfrm>
            <a:prstGeom prst="straightConnector1">
              <a:avLst/>
            </a:prstGeom>
            <a:noFill/>
            <a:ln w="19050">
              <a:solidFill>
                <a:schemeClr val="tx1"/>
              </a:solidFill>
              <a:round/>
              <a:headEnd/>
              <a:tailEnd type="triangle" w="sm" len="sm"/>
            </a:ln>
          </p:spPr>
        </p:cxnSp>
        <p:cxnSp>
          <p:nvCxnSpPr>
            <p:cNvPr id="59423" name="Straight Arrow Connector 31"/>
            <p:cNvCxnSpPr>
              <a:cxnSpLocks noChangeShapeType="1"/>
              <a:stCxn id="36" idx="2"/>
              <a:endCxn id="23" idx="3"/>
            </p:cNvCxnSpPr>
            <p:nvPr/>
          </p:nvCxnSpPr>
          <p:spPr bwMode="auto">
            <a:xfrm rot="10800000">
              <a:off x="1910112" y="1726137"/>
              <a:ext cx="2977801" cy="294177"/>
            </a:xfrm>
            <a:prstGeom prst="straightConnector1">
              <a:avLst/>
            </a:prstGeom>
            <a:noFill/>
            <a:ln w="19050">
              <a:solidFill>
                <a:schemeClr val="tx1"/>
              </a:solidFill>
              <a:round/>
              <a:headEnd/>
              <a:tailEnd type="triangle" w="sm" len="sm"/>
            </a:ln>
          </p:spPr>
        </p:cxnSp>
        <p:cxnSp>
          <p:nvCxnSpPr>
            <p:cNvPr id="59424" name="Straight Arrow Connector 32"/>
            <p:cNvCxnSpPr>
              <a:cxnSpLocks noChangeShapeType="1"/>
              <a:stCxn id="36" idx="2"/>
              <a:endCxn id="24" idx="3"/>
            </p:cNvCxnSpPr>
            <p:nvPr/>
          </p:nvCxnSpPr>
          <p:spPr bwMode="auto">
            <a:xfrm rot="10800000" flipV="1">
              <a:off x="1910112" y="2020309"/>
              <a:ext cx="2977801" cy="374330"/>
            </a:xfrm>
            <a:prstGeom prst="straightConnector1">
              <a:avLst/>
            </a:prstGeom>
            <a:noFill/>
            <a:ln w="19050">
              <a:solidFill>
                <a:schemeClr val="tx1"/>
              </a:solidFill>
              <a:round/>
              <a:headEnd/>
              <a:tailEnd type="triangle" w="sm" len="sm"/>
            </a:ln>
          </p:spPr>
        </p:cxnSp>
        <p:sp>
          <p:nvSpPr>
            <p:cNvPr id="59425" name="TextBox 33"/>
            <p:cNvSpPr txBox="1">
              <a:spLocks noChangeArrowheads="1"/>
            </p:cNvSpPr>
            <p:nvPr/>
          </p:nvSpPr>
          <p:spPr bwMode="auto">
            <a:xfrm>
              <a:off x="3120202" y="3932235"/>
              <a:ext cx="1005713" cy="931459"/>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endParaRPr lang="en-GB" sz="900" noProof="1">
                <a:solidFill>
                  <a:srgbClr val="0D0D0D"/>
                </a:solidFill>
              </a:endParaRPr>
            </a:p>
          </p:txBody>
        </p:sp>
        <p:cxnSp>
          <p:nvCxnSpPr>
            <p:cNvPr id="59426" name="Straight Arrow Connector 34"/>
            <p:cNvCxnSpPr>
              <a:cxnSpLocks noChangeShapeType="1"/>
              <a:stCxn id="20" idx="4"/>
              <a:endCxn id="22" idx="0"/>
            </p:cNvCxnSpPr>
            <p:nvPr/>
          </p:nvCxnSpPr>
          <p:spPr bwMode="auto">
            <a:xfrm rot="5400000">
              <a:off x="3405328" y="3838928"/>
              <a:ext cx="1006176" cy="599994"/>
            </a:xfrm>
            <a:prstGeom prst="straightConnector1">
              <a:avLst/>
            </a:prstGeom>
            <a:noFill/>
            <a:ln w="19050">
              <a:solidFill>
                <a:schemeClr val="tx1"/>
              </a:solidFill>
              <a:round/>
              <a:headEnd/>
              <a:tailEnd type="triangle" w="sm" len="sm"/>
            </a:ln>
          </p:spPr>
        </p:cxnSp>
        <p:sp>
          <p:nvSpPr>
            <p:cNvPr id="36" name="Oval 35"/>
            <p:cNvSpPr>
              <a:spLocks noChangeArrowheads="1"/>
            </p:cNvSpPr>
            <p:nvPr/>
          </p:nvSpPr>
          <p:spPr bwMode="auto">
            <a:xfrm>
              <a:off x="4887913" y="1365410"/>
              <a:ext cx="2656971" cy="1309807"/>
            </a:xfrm>
            <a:prstGeom prst="ellipse">
              <a:avLst/>
            </a:prstGeom>
            <a:gradFill rotWithShape="1">
              <a:gsLst>
                <a:gs pos="0">
                  <a:srgbClr val="00B9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chemeClr val="tx1">
                    <a:lumMod val="95000"/>
                    <a:lumOff val="5000"/>
                  </a:schemeClr>
                </a:solidFill>
                <a:latin typeface="Arial" charset="0"/>
                <a:ea typeface="+mn-ea"/>
              </a:endParaRP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7170"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7171" name="Text Box 3"/>
          <p:cNvSpPr txBox="1">
            <a:spLocks noChangeArrowheads="1"/>
          </p:cNvSpPr>
          <p:nvPr/>
        </p:nvSpPr>
        <p:spPr bwMode="auto">
          <a:xfrm>
            <a:off x="990600" y="0"/>
            <a:ext cx="70866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dirty="0">
                <a:solidFill>
                  <a:srgbClr val="000000"/>
                </a:solidFill>
              </a:rPr>
              <a:t>What does this mean?</a:t>
            </a:r>
          </a:p>
        </p:txBody>
      </p:sp>
      <p:graphicFrame>
        <p:nvGraphicFramePr>
          <p:cNvPr id="7172" name="Group 4"/>
          <p:cNvGraphicFramePr>
            <a:graphicFrameLocks noGrp="1"/>
          </p:cNvGraphicFramePr>
          <p:nvPr/>
        </p:nvGraphicFramePr>
        <p:xfrm>
          <a:off x="687388" y="838200"/>
          <a:ext cx="4133850" cy="4876800"/>
        </p:xfrm>
        <a:graphic>
          <a:graphicData uri="http://schemas.openxmlformats.org/drawingml/2006/table">
            <a:tbl>
              <a:tblPr/>
              <a:tblGrid>
                <a:gridCol w="2068512"/>
                <a:gridCol w="2065338"/>
              </a:tblGrid>
              <a:tr h="8128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Product #</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Cost in $</a:t>
                      </a:r>
                    </a:p>
                  </a:txBody>
                  <a:tcPr marL="36000" marR="36000" marT="45071" marB="36000" anchor="ctr" horzOverflow="overflow">
                    <a:lnL>
                      <a:noFill/>
                    </a:lnL>
                    <a:lnR>
                      <a:noFill/>
                    </a:lnR>
                    <a:lnT>
                      <a:noFill/>
                    </a:lnT>
                    <a:lnB>
                      <a:noFill/>
                    </a:lnB>
                    <a:lnTlToBr>
                      <a:noFill/>
                    </a:lnTlToBr>
                    <a:lnBlToTr>
                      <a:noFill/>
                    </a:lnBlToTr>
                    <a:noFill/>
                  </a:tcPr>
                </a:tc>
              </a:tr>
              <a:tr h="8128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87354#ABU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19</a:t>
                      </a:r>
                    </a:p>
                  </a:txBody>
                  <a:tcPr marL="36000" marR="36000" marT="45071" marB="36000" anchor="ctr" horzOverflow="overflow">
                    <a:lnL>
                      <a:noFill/>
                    </a:lnL>
                    <a:lnR>
                      <a:noFill/>
                    </a:lnR>
                    <a:lnT>
                      <a:noFill/>
                    </a:lnT>
                    <a:lnB>
                      <a:noFill/>
                    </a:lnB>
                    <a:lnTlToBr>
                      <a:noFill/>
                    </a:lnTlToBr>
                    <a:lnBlToTr>
                      <a:noFill/>
                    </a:lnBlToTr>
                    <a:noFill/>
                  </a:tcPr>
                </a:tc>
              </a:tr>
              <a:tr h="8128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87355#ABU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11</a:t>
                      </a:r>
                    </a:p>
                  </a:txBody>
                  <a:tcPr marL="36000" marR="36000" marT="45071" marB="36000" anchor="ctr" horzOverflow="overflow">
                    <a:lnL>
                      <a:noFill/>
                    </a:lnL>
                    <a:lnR>
                      <a:noFill/>
                    </a:lnR>
                    <a:lnT>
                      <a:noFill/>
                    </a:lnT>
                    <a:lnB>
                      <a:noFill/>
                    </a:lnB>
                    <a:lnTlToBr>
                      <a:noFill/>
                    </a:lnTlToBr>
                    <a:lnBlToTr>
                      <a:noFill/>
                    </a:lnBlToTr>
                    <a:noFill/>
                  </a:tcPr>
                </a:tc>
              </a:tr>
              <a:tr h="8128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87356#ABU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14</a:t>
                      </a:r>
                    </a:p>
                  </a:txBody>
                  <a:tcPr marL="36000" marR="36000" marT="45071" marB="36000" anchor="ctr" horzOverflow="overflow">
                    <a:lnL>
                      <a:noFill/>
                    </a:lnL>
                    <a:lnR>
                      <a:noFill/>
                    </a:lnR>
                    <a:lnT>
                      <a:noFill/>
                    </a:lnT>
                    <a:lnB>
                      <a:noFill/>
                    </a:lnB>
                    <a:lnTlToBr>
                      <a:noFill/>
                    </a:lnTlToBr>
                    <a:lnBlToTr>
                      <a:noFill/>
                    </a:lnBlToTr>
                    <a:noFill/>
                  </a:tcPr>
                </a:tc>
              </a:tr>
              <a:tr h="8128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87357#ABU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17</a:t>
                      </a:r>
                    </a:p>
                  </a:txBody>
                  <a:tcPr marL="36000" marR="36000" marT="45071" marB="36000" anchor="ctr" horzOverflow="overflow">
                    <a:lnL>
                      <a:noFill/>
                    </a:lnL>
                    <a:lnR>
                      <a:noFill/>
                    </a:lnR>
                    <a:lnT>
                      <a:noFill/>
                    </a:lnT>
                    <a:lnB>
                      <a:noFill/>
                    </a:lnB>
                    <a:lnTlToBr>
                      <a:noFill/>
                    </a:lnTlToBr>
                    <a:lnBlToTr>
                      <a:noFill/>
                    </a:lnBlToTr>
                    <a:noFill/>
                  </a:tcPr>
                </a:tc>
              </a:tr>
              <a:tr h="812800">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87358#ABU</a:t>
                      </a:r>
                    </a:p>
                  </a:txBody>
                  <a:tcPr marL="36000" marR="36000" marT="45071" marB="36000" anchor="ctr"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98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2400" b="0" i="0" u="none" strike="noStrike" cap="none" normalizeH="0" baseline="0" smtClean="0">
                          <a:ln>
                            <a:noFill/>
                          </a:ln>
                          <a:solidFill>
                            <a:srgbClr val="000000"/>
                          </a:solidFill>
                          <a:effectLst/>
                          <a:latin typeface="Comic Sans MS" charset="0"/>
                          <a:ea typeface="ＭＳ Ｐゴシック" charset="-128"/>
                        </a:rPr>
                        <a:t> 19</a:t>
                      </a:r>
                    </a:p>
                  </a:txBody>
                  <a:tcPr marL="36000" marR="36000" marT="45071" marB="36000" anchor="ctr" horzOverflow="overflow">
                    <a:lnL>
                      <a:noFill/>
                    </a:lnL>
                    <a:lnR>
                      <a:noFill/>
                    </a:lnR>
                    <a:lnT>
                      <a:noFill/>
                    </a:lnT>
                    <a:lnB>
                      <a:noFill/>
                    </a:lnB>
                    <a:lnTlToBr>
                      <a:noFill/>
                    </a:lnTlToBr>
                    <a:lnBlToTr>
                      <a:noFill/>
                    </a:lnBlToTr>
                    <a:noFill/>
                  </a:tcPr>
                </a:tc>
              </a:tr>
            </a:tbl>
          </a:graphicData>
        </a:graphic>
      </p:graphicFrame>
      <p:sp>
        <p:nvSpPr>
          <p:cNvPr id="7185" name="Text Box 17"/>
          <p:cNvSpPr txBox="1">
            <a:spLocks noChangeArrowheads="1"/>
          </p:cNvSpPr>
          <p:nvPr/>
        </p:nvSpPr>
        <p:spPr bwMode="auto">
          <a:xfrm>
            <a:off x="4672013" y="1873250"/>
            <a:ext cx="4294187" cy="2341563"/>
          </a:xfrm>
          <a:prstGeom prst="rect">
            <a:avLst/>
          </a:prstGeom>
          <a:noFill/>
          <a:ln w="9525">
            <a:noFill/>
            <a:round/>
            <a:headEnd/>
            <a:tailEnd/>
          </a:ln>
          <a:effectLst/>
        </p:spPr>
        <p:txBody>
          <a:bodyPr wrap="none" lIns="90000" tIns="91440" rIns="90000" bIns="91440">
            <a:spAutoFit/>
          </a:bodyPr>
          <a:lstStyle/>
          <a:p>
            <a:pPr algn="ctr">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3333CC"/>
                </a:solidFill>
              </a:rPr>
              <a:t>INFORMATION</a:t>
            </a:r>
          </a:p>
          <a:p>
            <a:pPr algn="ctr">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3333CC"/>
                </a:solidFill>
              </a:rPr>
              <a:t>=</a:t>
            </a:r>
          </a:p>
          <a:p>
            <a:pPr algn="ctr">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3333CC"/>
                </a:solidFill>
              </a:rPr>
              <a:t>DATA </a:t>
            </a:r>
          </a:p>
          <a:p>
            <a:pPr algn="ctr">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3333CC"/>
                </a:solidFill>
              </a:rPr>
              <a:t>+</a:t>
            </a:r>
          </a:p>
          <a:p>
            <a:pPr algn="ctr">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a:solidFill>
                  <a:srgbClr val="3333CC"/>
                </a:solidFill>
              </a:rPr>
              <a:t>STRUCTURE + INTERPRETATION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p:cNvSpPr>
            <a:spLocks noGrp="1" noChangeArrowheads="1"/>
          </p:cNvSpPr>
          <p:nvPr>
            <p:ph type="title"/>
          </p:nvPr>
        </p:nvSpPr>
        <p:spPr/>
        <p:txBody>
          <a:bodyPr/>
          <a:lstStyle/>
          <a:p>
            <a:r>
              <a:rPr lang="en-US" smtClean="0"/>
              <a:t>However, more can be achieved…</a:t>
            </a:r>
          </a:p>
        </p:txBody>
      </p:sp>
      <p:sp>
        <p:nvSpPr>
          <p:cNvPr id="67588" name="Rectangle 2"/>
          <p:cNvSpPr>
            <a:spLocks noGrp="1" noChangeArrowheads="1"/>
          </p:cNvSpPr>
          <p:nvPr>
            <p:ph sz="quarter" idx="1"/>
          </p:nvPr>
        </p:nvSpPr>
        <p:spPr>
          <a:xfrm>
            <a:off x="456480" y="1219809"/>
            <a:ext cx="8231040" cy="4936838"/>
          </a:xfrm>
        </p:spPr>
        <p:txBody>
          <a:bodyPr>
            <a:normAutofit/>
          </a:bodyPr>
          <a:lstStyle/>
          <a:p>
            <a:pPr>
              <a:lnSpc>
                <a:spcPct val="90000"/>
              </a:lnSpc>
            </a:pPr>
            <a:r>
              <a:rPr lang="en-US" smtClean="0"/>
              <a:t>We “feel” that a:author and f:auteur should be the same</a:t>
            </a:r>
          </a:p>
          <a:p>
            <a:pPr>
              <a:lnSpc>
                <a:spcPct val="90000"/>
              </a:lnSpc>
            </a:pPr>
            <a:r>
              <a:rPr lang="en-US" smtClean="0"/>
              <a:t>But an automatic merge doest not know that!</a:t>
            </a:r>
          </a:p>
          <a:p>
            <a:pPr>
              <a:lnSpc>
                <a:spcPct val="90000"/>
              </a:lnSpc>
            </a:pPr>
            <a:r>
              <a:rPr lang="en-US" smtClean="0"/>
              <a:t>Let us add some extra information to the merged data:</a:t>
            </a:r>
          </a:p>
          <a:p>
            <a:pPr lvl="1">
              <a:lnSpc>
                <a:spcPct val="90000"/>
              </a:lnSpc>
            </a:pPr>
            <a:r>
              <a:rPr lang="en-US" smtClean="0"/>
              <a:t>a:author same as f:auteur</a:t>
            </a:r>
          </a:p>
          <a:p>
            <a:pPr lvl="1">
              <a:lnSpc>
                <a:spcPct val="90000"/>
              </a:lnSpc>
            </a:pPr>
            <a:r>
              <a:rPr lang="en-US" smtClean="0"/>
              <a:t>both identify a “Person”</a:t>
            </a:r>
          </a:p>
          <a:p>
            <a:pPr lvl="1">
              <a:lnSpc>
                <a:spcPct val="90000"/>
              </a:lnSpc>
            </a:pPr>
            <a:r>
              <a:rPr lang="en-US" smtClean="0"/>
              <a:t>a term that a community may have already defined:</a:t>
            </a:r>
          </a:p>
          <a:p>
            <a:pPr lvl="2">
              <a:lnSpc>
                <a:spcPct val="90000"/>
              </a:lnSpc>
            </a:pPr>
            <a:r>
              <a:rPr lang="en-US" smtClean="0"/>
              <a:t>a “Person” is uniquely identified by his/her name and, say, homepage</a:t>
            </a:r>
          </a:p>
          <a:p>
            <a:pPr lvl="2">
              <a:lnSpc>
                <a:spcPct val="90000"/>
              </a:lnSpc>
            </a:pPr>
            <a:r>
              <a:rPr lang="en-US" smtClean="0"/>
              <a:t>it can be used as a “category” for certain type of resources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6576480" y="4880673"/>
            <a:ext cx="2419200" cy="1520800"/>
          </a:xfrm>
          <a:prstGeom prst="rect">
            <a:avLst/>
          </a:prstGeom>
          <a:solidFill>
            <a:schemeClr val="bg1">
              <a:lumMod val="85000"/>
            </a:schemeClr>
          </a:solidFill>
          <a:ln w="9525" cap="flat" cmpd="sng" algn="ctr">
            <a:noFill/>
            <a:prstDash val="solid"/>
            <a:round/>
            <a:headEnd type="none" w="med" len="med"/>
            <a:tailEnd type="none" w="med" len="med"/>
          </a:ln>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63491"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3</a:t>
            </a:r>
            <a:r>
              <a:rPr lang="en-US" sz="2900" baseline="33000" dirty="0" smtClean="0"/>
              <a:t>rd</a:t>
            </a:r>
            <a:r>
              <a:rPr lang="en-US" dirty="0" smtClean="0"/>
              <a:t> revisited: use the extra knowledge</a:t>
            </a:r>
          </a:p>
        </p:txBody>
      </p:sp>
      <p:sp>
        <p:nvSpPr>
          <p:cNvPr id="6" name="Oval 5"/>
          <p:cNvSpPr>
            <a:spLocks noChangeArrowheads="1"/>
          </p:cNvSpPr>
          <p:nvPr/>
        </p:nvSpPr>
        <p:spPr bwMode="auto">
          <a:xfrm>
            <a:off x="7613280" y="3636382"/>
            <a:ext cx="408960" cy="241945"/>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8" name="Rectangle 7"/>
          <p:cNvSpPr>
            <a:spLocks noChangeArrowheads="1"/>
          </p:cNvSpPr>
          <p:nvPr/>
        </p:nvSpPr>
        <p:spPr bwMode="auto">
          <a:xfrm>
            <a:off x="7475040" y="4120274"/>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Besse, Christianne</a:t>
            </a:r>
          </a:p>
        </p:txBody>
      </p:sp>
      <p:sp>
        <p:nvSpPr>
          <p:cNvPr id="9" name="Rectangle 8"/>
          <p:cNvSpPr>
            <a:spLocks noChangeArrowheads="1"/>
          </p:cNvSpPr>
          <p:nvPr/>
        </p:nvSpPr>
        <p:spPr bwMode="auto">
          <a:xfrm>
            <a:off x="7475040" y="1908201"/>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fr-FR" sz="900" b="1" dirty="0">
                <a:solidFill>
                  <a:srgbClr val="0D0D0D"/>
                </a:solidFill>
              </a:rPr>
              <a:t>Le palais des miroirs</a:t>
            </a:r>
          </a:p>
        </p:txBody>
      </p:sp>
      <p:sp>
        <p:nvSpPr>
          <p:cNvPr id="63495" name="TextBox 10"/>
          <p:cNvSpPr txBox="1">
            <a:spLocks noChangeArrowheads="1"/>
          </p:cNvSpPr>
          <p:nvPr/>
        </p:nvSpPr>
        <p:spPr bwMode="auto">
          <a:xfrm>
            <a:off x="6714720" y="1977329"/>
            <a:ext cx="6912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f:original</a:t>
            </a:r>
          </a:p>
        </p:txBody>
      </p:sp>
      <p:sp>
        <p:nvSpPr>
          <p:cNvPr id="63496" name="TextBox 11"/>
          <p:cNvSpPr txBox="1">
            <a:spLocks noChangeArrowheads="1"/>
          </p:cNvSpPr>
          <p:nvPr/>
        </p:nvSpPr>
        <p:spPr bwMode="auto">
          <a:xfrm>
            <a:off x="701280" y="3636383"/>
            <a:ext cx="55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63497" name="TextBox 12"/>
          <p:cNvSpPr txBox="1">
            <a:spLocks noChangeArrowheads="1"/>
          </p:cNvSpPr>
          <p:nvPr/>
        </p:nvSpPr>
        <p:spPr bwMode="auto">
          <a:xfrm>
            <a:off x="7544160" y="3221619"/>
            <a:ext cx="80640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f:traducteur</a:t>
            </a:r>
          </a:p>
        </p:txBody>
      </p:sp>
      <p:sp>
        <p:nvSpPr>
          <p:cNvPr id="63498" name="TextBox 13"/>
          <p:cNvSpPr txBox="1">
            <a:spLocks noChangeArrowheads="1"/>
          </p:cNvSpPr>
          <p:nvPr/>
        </p:nvSpPr>
        <p:spPr bwMode="auto">
          <a:xfrm>
            <a:off x="4364640" y="2874542"/>
            <a:ext cx="69120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f:auteur</a:t>
            </a:r>
          </a:p>
        </p:txBody>
      </p:sp>
      <p:sp>
        <p:nvSpPr>
          <p:cNvPr id="63499" name="TextBox 14"/>
          <p:cNvSpPr txBox="1">
            <a:spLocks noChangeArrowheads="1"/>
          </p:cNvSpPr>
          <p:nvPr/>
        </p:nvSpPr>
        <p:spPr bwMode="auto">
          <a:xfrm rot="-1725264">
            <a:off x="7136640" y="2266798"/>
            <a:ext cx="61344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f:titre</a:t>
            </a:r>
          </a:p>
        </p:txBody>
      </p:sp>
      <p:sp>
        <p:nvSpPr>
          <p:cNvPr id="16" name="Oval 15"/>
          <p:cNvSpPr>
            <a:spLocks noChangeArrowheads="1"/>
          </p:cNvSpPr>
          <p:nvPr/>
        </p:nvSpPr>
        <p:spPr bwMode="auto">
          <a:xfrm>
            <a:off x="5885281" y="2737728"/>
            <a:ext cx="2410560" cy="292350"/>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http://…isbn/2020386682</a:t>
            </a:r>
          </a:p>
        </p:txBody>
      </p:sp>
      <p:cxnSp>
        <p:nvCxnSpPr>
          <p:cNvPr id="63501" name="Straight Arrow Connector 17"/>
          <p:cNvCxnSpPr>
            <a:cxnSpLocks noChangeShapeType="1"/>
            <a:stCxn id="16" idx="4"/>
            <a:endCxn id="6" idx="1"/>
          </p:cNvCxnSpPr>
          <p:nvPr/>
        </p:nvCxnSpPr>
        <p:spPr bwMode="auto">
          <a:xfrm rot="16200000" flipH="1">
            <a:off x="7061007" y="3059632"/>
            <a:ext cx="642307" cy="583200"/>
          </a:xfrm>
          <a:prstGeom prst="straightConnector1">
            <a:avLst/>
          </a:prstGeom>
          <a:noFill/>
          <a:ln w="19050">
            <a:solidFill>
              <a:schemeClr val="tx1"/>
            </a:solidFill>
            <a:round/>
            <a:headEnd/>
            <a:tailEnd type="triangle" w="lg" len="med"/>
          </a:ln>
        </p:spPr>
      </p:cxnSp>
      <p:cxnSp>
        <p:nvCxnSpPr>
          <p:cNvPr id="63502" name="Straight Arrow Connector 18"/>
          <p:cNvCxnSpPr>
            <a:cxnSpLocks noChangeShapeType="1"/>
            <a:stCxn id="6" idx="5"/>
            <a:endCxn id="8" idx="0"/>
          </p:cNvCxnSpPr>
          <p:nvPr/>
        </p:nvCxnSpPr>
        <p:spPr bwMode="auto">
          <a:xfrm rot="16200000" flipH="1">
            <a:off x="7944466" y="3862499"/>
            <a:ext cx="276509" cy="239040"/>
          </a:xfrm>
          <a:prstGeom prst="straightConnector1">
            <a:avLst/>
          </a:prstGeom>
          <a:noFill/>
          <a:ln w="19050">
            <a:solidFill>
              <a:schemeClr val="tx1"/>
            </a:solidFill>
            <a:round/>
            <a:headEnd/>
            <a:tailEnd type="triangle" w="lg" len="med"/>
          </a:ln>
        </p:spPr>
      </p:cxnSp>
      <p:cxnSp>
        <p:nvCxnSpPr>
          <p:cNvPr id="63503" name="Straight Arrow Connector 19"/>
          <p:cNvCxnSpPr>
            <a:cxnSpLocks noChangeShapeType="1"/>
            <a:stCxn id="16" idx="0"/>
            <a:endCxn id="9" idx="2"/>
          </p:cNvCxnSpPr>
          <p:nvPr/>
        </p:nvCxnSpPr>
        <p:spPr bwMode="auto">
          <a:xfrm rot="5400000" flipH="1" flipV="1">
            <a:off x="7336047" y="1871536"/>
            <a:ext cx="620706" cy="1111680"/>
          </a:xfrm>
          <a:prstGeom prst="straightConnector1">
            <a:avLst/>
          </a:prstGeom>
          <a:noFill/>
          <a:ln w="19050">
            <a:solidFill>
              <a:schemeClr val="tx1"/>
            </a:solidFill>
            <a:round/>
            <a:headEnd/>
            <a:tailEnd type="triangle" w="lg" len="med"/>
          </a:ln>
        </p:spPr>
      </p:cxnSp>
      <p:cxnSp>
        <p:nvCxnSpPr>
          <p:cNvPr id="63504" name="Straight Arrow Connector 20"/>
          <p:cNvCxnSpPr>
            <a:cxnSpLocks noChangeShapeType="1"/>
            <a:stCxn id="16" idx="0"/>
            <a:endCxn id="47" idx="5"/>
          </p:cNvCxnSpPr>
          <p:nvPr/>
        </p:nvCxnSpPr>
        <p:spPr bwMode="auto">
          <a:xfrm rot="16200000" flipV="1">
            <a:off x="6259624" y="1906793"/>
            <a:ext cx="1062832" cy="599040"/>
          </a:xfrm>
          <a:prstGeom prst="straightConnector1">
            <a:avLst/>
          </a:prstGeom>
          <a:noFill/>
          <a:ln w="19050">
            <a:solidFill>
              <a:schemeClr val="tx1"/>
            </a:solidFill>
            <a:round/>
            <a:headEnd/>
            <a:tailEnd type="triangle" w="lg" len="med"/>
          </a:ln>
        </p:spPr>
      </p:cxnSp>
      <p:sp>
        <p:nvSpPr>
          <p:cNvPr id="63505" name="TextBox 21"/>
          <p:cNvSpPr txBox="1">
            <a:spLocks noChangeArrowheads="1"/>
          </p:cNvSpPr>
          <p:nvPr/>
        </p:nvSpPr>
        <p:spPr bwMode="auto">
          <a:xfrm>
            <a:off x="8304480" y="3774637"/>
            <a:ext cx="55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23" name="Oval 22"/>
          <p:cNvSpPr>
            <a:spLocks noChangeArrowheads="1"/>
          </p:cNvSpPr>
          <p:nvPr/>
        </p:nvSpPr>
        <p:spPr bwMode="auto">
          <a:xfrm>
            <a:off x="2868480" y="2622516"/>
            <a:ext cx="426240" cy="283709"/>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4" name="Oval 23"/>
          <p:cNvSpPr>
            <a:spLocks noChangeArrowheads="1"/>
          </p:cNvSpPr>
          <p:nvPr/>
        </p:nvSpPr>
        <p:spPr bwMode="auto">
          <a:xfrm>
            <a:off x="3604320" y="3014238"/>
            <a:ext cx="426240" cy="283709"/>
          </a:xfrm>
          <a:prstGeom prst="ellipse">
            <a:avLst/>
          </a:prstGeom>
          <a:gradFill rotWithShape="1">
            <a:gsLst>
              <a:gs pos="0">
                <a:srgbClr val="00B8FF"/>
              </a:gs>
              <a:gs pos="100000">
                <a:srgbClr val="C0CF14"/>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5" name="Rectangle 24"/>
          <p:cNvSpPr>
            <a:spLocks noChangeArrowheads="1"/>
          </p:cNvSpPr>
          <p:nvPr/>
        </p:nvSpPr>
        <p:spPr bwMode="auto">
          <a:xfrm>
            <a:off x="217440" y="4258528"/>
            <a:ext cx="1514880" cy="208821"/>
          </a:xfrm>
          <a:prstGeom prst="rect">
            <a:avLst/>
          </a:prstGeom>
          <a:gradFill rotWithShape="1">
            <a:gsLst>
              <a:gs pos="0">
                <a:srgbClr val="00B8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26" name="Oval 25"/>
          <p:cNvSpPr>
            <a:spLocks noChangeArrowheads="1"/>
          </p:cNvSpPr>
          <p:nvPr/>
        </p:nvSpPr>
        <p:spPr bwMode="auto">
          <a:xfrm>
            <a:off x="1876320" y="4396782"/>
            <a:ext cx="2793600" cy="29235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http://www.amitavghosh.com</a:t>
            </a:r>
          </a:p>
        </p:txBody>
      </p:sp>
      <p:sp>
        <p:nvSpPr>
          <p:cNvPr id="27" name="Rectangle 26"/>
          <p:cNvSpPr>
            <a:spLocks noChangeArrowheads="1"/>
          </p:cNvSpPr>
          <p:nvPr/>
        </p:nvSpPr>
        <p:spPr bwMode="auto">
          <a:xfrm>
            <a:off x="217440" y="1329261"/>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The Glass Palace</a:t>
            </a:r>
          </a:p>
        </p:txBody>
      </p:sp>
      <p:sp>
        <p:nvSpPr>
          <p:cNvPr id="28" name="Rectangle 27"/>
          <p:cNvSpPr>
            <a:spLocks noChangeArrowheads="1"/>
          </p:cNvSpPr>
          <p:nvPr/>
        </p:nvSpPr>
        <p:spPr bwMode="auto">
          <a:xfrm>
            <a:off x="217440" y="1674897"/>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2000</a:t>
            </a:r>
          </a:p>
        </p:txBody>
      </p:sp>
      <p:sp>
        <p:nvSpPr>
          <p:cNvPr id="29" name="Rectangle 28"/>
          <p:cNvSpPr>
            <a:spLocks noChangeArrowheads="1"/>
          </p:cNvSpPr>
          <p:nvPr/>
        </p:nvSpPr>
        <p:spPr bwMode="auto">
          <a:xfrm>
            <a:off x="217440" y="2464100"/>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London</a:t>
            </a:r>
          </a:p>
        </p:txBody>
      </p:sp>
      <p:sp>
        <p:nvSpPr>
          <p:cNvPr id="30" name="Rectangle 29"/>
          <p:cNvSpPr>
            <a:spLocks noChangeArrowheads="1"/>
          </p:cNvSpPr>
          <p:nvPr/>
        </p:nvSpPr>
        <p:spPr bwMode="auto">
          <a:xfrm>
            <a:off x="217440" y="2827018"/>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Harper Collins</a:t>
            </a:r>
          </a:p>
        </p:txBody>
      </p:sp>
      <p:cxnSp>
        <p:nvCxnSpPr>
          <p:cNvPr id="63514" name="Curved Connector 20"/>
          <p:cNvCxnSpPr>
            <a:cxnSpLocks noChangeShapeType="1"/>
            <a:stCxn id="47" idx="3"/>
            <a:endCxn id="23" idx="6"/>
          </p:cNvCxnSpPr>
          <p:nvPr/>
        </p:nvCxnSpPr>
        <p:spPr bwMode="auto">
          <a:xfrm rot="5400000">
            <a:off x="3495543" y="1474074"/>
            <a:ext cx="1090194" cy="1491840"/>
          </a:xfrm>
          <a:prstGeom prst="curvedConnector2">
            <a:avLst/>
          </a:prstGeom>
          <a:noFill/>
          <a:ln w="19050">
            <a:solidFill>
              <a:schemeClr val="tx1"/>
            </a:solidFill>
            <a:round/>
            <a:headEnd/>
            <a:tailEnd type="triangle" w="lg" len="med"/>
          </a:ln>
        </p:spPr>
      </p:cxnSp>
      <p:cxnSp>
        <p:nvCxnSpPr>
          <p:cNvPr id="63515" name="Curved Connector 34"/>
          <p:cNvCxnSpPr>
            <a:cxnSpLocks noChangeShapeType="1"/>
            <a:stCxn id="47" idx="3"/>
            <a:endCxn id="24" idx="6"/>
          </p:cNvCxnSpPr>
          <p:nvPr/>
        </p:nvCxnSpPr>
        <p:spPr bwMode="auto">
          <a:xfrm rot="5400000">
            <a:off x="3667603" y="2037854"/>
            <a:ext cx="1481915" cy="756000"/>
          </a:xfrm>
          <a:prstGeom prst="curvedConnector2">
            <a:avLst/>
          </a:prstGeom>
          <a:noFill/>
          <a:ln w="19050">
            <a:solidFill>
              <a:schemeClr val="tx1"/>
            </a:solidFill>
            <a:round/>
            <a:headEnd/>
            <a:tailEnd type="triangle" w="lg" len="med"/>
          </a:ln>
        </p:spPr>
      </p:cxnSp>
      <p:cxnSp>
        <p:nvCxnSpPr>
          <p:cNvPr id="63516" name="Curved Connector 35"/>
          <p:cNvCxnSpPr>
            <a:cxnSpLocks noChangeShapeType="1"/>
            <a:stCxn id="24" idx="2"/>
            <a:endCxn id="25" idx="0"/>
          </p:cNvCxnSpPr>
          <p:nvPr/>
        </p:nvCxnSpPr>
        <p:spPr bwMode="auto">
          <a:xfrm rot="10800000" flipV="1">
            <a:off x="974881" y="3156811"/>
            <a:ext cx="2629440" cy="1101716"/>
          </a:xfrm>
          <a:prstGeom prst="curvedConnector2">
            <a:avLst/>
          </a:prstGeom>
          <a:noFill/>
          <a:ln w="19050">
            <a:solidFill>
              <a:schemeClr val="tx1"/>
            </a:solidFill>
            <a:round/>
            <a:headEnd/>
            <a:tailEnd type="triangle" w="lg" len="med"/>
          </a:ln>
        </p:spPr>
      </p:cxnSp>
      <p:cxnSp>
        <p:nvCxnSpPr>
          <p:cNvPr id="63517" name="Straight Arrow Connector 33"/>
          <p:cNvCxnSpPr>
            <a:cxnSpLocks noChangeShapeType="1"/>
            <a:stCxn id="23" idx="2"/>
            <a:endCxn id="29" idx="3"/>
          </p:cNvCxnSpPr>
          <p:nvPr/>
        </p:nvCxnSpPr>
        <p:spPr bwMode="auto">
          <a:xfrm rot="10800000">
            <a:off x="1732321" y="2580751"/>
            <a:ext cx="1136160" cy="184339"/>
          </a:xfrm>
          <a:prstGeom prst="straightConnector1">
            <a:avLst/>
          </a:prstGeom>
          <a:noFill/>
          <a:ln w="19050">
            <a:solidFill>
              <a:schemeClr val="tx1"/>
            </a:solidFill>
            <a:round/>
            <a:headEnd/>
            <a:tailEnd type="triangle" w="lg" len="med"/>
          </a:ln>
        </p:spPr>
      </p:cxnSp>
      <p:cxnSp>
        <p:nvCxnSpPr>
          <p:cNvPr id="63518" name="Straight Arrow Connector 34"/>
          <p:cNvCxnSpPr>
            <a:cxnSpLocks noChangeShapeType="1"/>
            <a:stCxn id="23" idx="2"/>
            <a:endCxn id="30" idx="3"/>
          </p:cNvCxnSpPr>
          <p:nvPr/>
        </p:nvCxnSpPr>
        <p:spPr bwMode="auto">
          <a:xfrm rot="10800000" flipV="1">
            <a:off x="1732321" y="2765090"/>
            <a:ext cx="1136160" cy="178579"/>
          </a:xfrm>
          <a:prstGeom prst="straightConnector1">
            <a:avLst/>
          </a:prstGeom>
          <a:noFill/>
          <a:ln w="19050">
            <a:solidFill>
              <a:schemeClr val="tx1"/>
            </a:solidFill>
            <a:round/>
            <a:headEnd/>
            <a:tailEnd type="triangle" w="lg" len="med"/>
          </a:ln>
        </p:spPr>
      </p:cxnSp>
      <p:cxnSp>
        <p:nvCxnSpPr>
          <p:cNvPr id="63519" name="Straight Arrow Connector 35"/>
          <p:cNvCxnSpPr>
            <a:cxnSpLocks noChangeShapeType="1"/>
            <a:stCxn id="47" idx="2"/>
            <a:endCxn id="27" idx="3"/>
          </p:cNvCxnSpPr>
          <p:nvPr/>
        </p:nvCxnSpPr>
        <p:spPr bwMode="auto">
          <a:xfrm rot="10800000">
            <a:off x="1732320" y="1445912"/>
            <a:ext cx="2701440" cy="125294"/>
          </a:xfrm>
          <a:prstGeom prst="straightConnector1">
            <a:avLst/>
          </a:prstGeom>
          <a:noFill/>
          <a:ln w="19050">
            <a:solidFill>
              <a:schemeClr val="tx1"/>
            </a:solidFill>
            <a:round/>
            <a:headEnd/>
            <a:tailEnd type="triangle" w="lg" len="med"/>
          </a:ln>
        </p:spPr>
      </p:cxnSp>
      <p:cxnSp>
        <p:nvCxnSpPr>
          <p:cNvPr id="63520" name="Straight Arrow Connector 36"/>
          <p:cNvCxnSpPr>
            <a:cxnSpLocks noChangeShapeType="1"/>
            <a:stCxn id="47" idx="2"/>
            <a:endCxn id="28" idx="3"/>
          </p:cNvCxnSpPr>
          <p:nvPr/>
        </p:nvCxnSpPr>
        <p:spPr bwMode="auto">
          <a:xfrm rot="10800000" flipV="1">
            <a:off x="1732320" y="1571206"/>
            <a:ext cx="2701440" cy="220343"/>
          </a:xfrm>
          <a:prstGeom prst="straightConnector1">
            <a:avLst/>
          </a:prstGeom>
          <a:noFill/>
          <a:ln w="19050">
            <a:solidFill>
              <a:schemeClr val="tx1"/>
            </a:solidFill>
            <a:round/>
            <a:headEnd/>
            <a:tailEnd type="triangle" w="lg" len="med"/>
          </a:ln>
        </p:spPr>
      </p:cxnSp>
      <p:sp>
        <p:nvSpPr>
          <p:cNvPr id="63521" name="TextBox 37"/>
          <p:cNvSpPr txBox="1">
            <a:spLocks noChangeArrowheads="1"/>
          </p:cNvSpPr>
          <p:nvPr/>
        </p:nvSpPr>
        <p:spPr bwMode="auto">
          <a:xfrm rot="238339">
            <a:off x="2311201" y="1296136"/>
            <a:ext cx="53136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a:title</a:t>
            </a:r>
          </a:p>
        </p:txBody>
      </p:sp>
      <p:sp>
        <p:nvSpPr>
          <p:cNvPr id="63522" name="TextBox 38"/>
          <p:cNvSpPr txBox="1">
            <a:spLocks noChangeArrowheads="1"/>
          </p:cNvSpPr>
          <p:nvPr/>
        </p:nvSpPr>
        <p:spPr bwMode="auto">
          <a:xfrm rot="-280414">
            <a:off x="2321280" y="1621268"/>
            <a:ext cx="5126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a:year</a:t>
            </a:r>
          </a:p>
        </p:txBody>
      </p:sp>
      <p:sp>
        <p:nvSpPr>
          <p:cNvPr id="63523" name="TextBox 39"/>
          <p:cNvSpPr txBox="1">
            <a:spLocks noChangeArrowheads="1"/>
          </p:cNvSpPr>
          <p:nvPr/>
        </p:nvSpPr>
        <p:spPr bwMode="auto">
          <a:xfrm rot="610119">
            <a:off x="2072161" y="2423775"/>
            <a:ext cx="573120" cy="20738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a:city</a:t>
            </a:r>
          </a:p>
        </p:txBody>
      </p:sp>
      <p:sp>
        <p:nvSpPr>
          <p:cNvPr id="63524" name="TextBox 40"/>
          <p:cNvSpPr txBox="1">
            <a:spLocks noChangeArrowheads="1"/>
          </p:cNvSpPr>
          <p:nvPr/>
        </p:nvSpPr>
        <p:spPr bwMode="auto">
          <a:xfrm rot="-525120">
            <a:off x="1981440" y="2835659"/>
            <a:ext cx="7516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a:p_name</a:t>
            </a:r>
          </a:p>
        </p:txBody>
      </p:sp>
      <p:sp>
        <p:nvSpPr>
          <p:cNvPr id="63525" name="TextBox 41"/>
          <p:cNvSpPr txBox="1">
            <a:spLocks noChangeArrowheads="1"/>
          </p:cNvSpPr>
          <p:nvPr/>
        </p:nvSpPr>
        <p:spPr bwMode="auto">
          <a:xfrm>
            <a:off x="1006560" y="3429001"/>
            <a:ext cx="5932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a:name</a:t>
            </a:r>
          </a:p>
        </p:txBody>
      </p:sp>
      <p:sp>
        <p:nvSpPr>
          <p:cNvPr id="63526" name="TextBox 42"/>
          <p:cNvSpPr txBox="1">
            <a:spLocks noChangeArrowheads="1"/>
          </p:cNvSpPr>
          <p:nvPr/>
        </p:nvSpPr>
        <p:spPr bwMode="auto">
          <a:xfrm>
            <a:off x="2844001" y="3567256"/>
            <a:ext cx="91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a:homepage</a:t>
            </a:r>
          </a:p>
        </p:txBody>
      </p:sp>
      <p:sp>
        <p:nvSpPr>
          <p:cNvPr id="63527" name="TextBox 43"/>
          <p:cNvSpPr txBox="1">
            <a:spLocks noChangeArrowheads="1"/>
          </p:cNvSpPr>
          <p:nvPr/>
        </p:nvSpPr>
        <p:spPr bwMode="auto">
          <a:xfrm>
            <a:off x="3880801" y="2737729"/>
            <a:ext cx="6408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a:author</a:t>
            </a:r>
          </a:p>
        </p:txBody>
      </p:sp>
      <p:sp>
        <p:nvSpPr>
          <p:cNvPr id="63528" name="TextBox 44"/>
          <p:cNvSpPr txBox="1">
            <a:spLocks noChangeArrowheads="1"/>
          </p:cNvSpPr>
          <p:nvPr/>
        </p:nvSpPr>
        <p:spPr bwMode="auto">
          <a:xfrm rot="-1357246">
            <a:off x="3540960" y="2298481"/>
            <a:ext cx="81648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a:publisher</a:t>
            </a:r>
          </a:p>
        </p:txBody>
      </p:sp>
      <p:cxnSp>
        <p:nvCxnSpPr>
          <p:cNvPr id="63529" name="Straight Arrow Connector 45"/>
          <p:cNvCxnSpPr>
            <a:cxnSpLocks noChangeShapeType="1"/>
            <a:stCxn id="24" idx="4"/>
            <a:endCxn id="26" idx="0"/>
          </p:cNvCxnSpPr>
          <p:nvPr/>
        </p:nvCxnSpPr>
        <p:spPr bwMode="auto">
          <a:xfrm rot="5400000">
            <a:off x="2995863" y="3575205"/>
            <a:ext cx="1098836" cy="544320"/>
          </a:xfrm>
          <a:prstGeom prst="straightConnector1">
            <a:avLst/>
          </a:prstGeom>
          <a:noFill/>
          <a:ln w="19050">
            <a:solidFill>
              <a:schemeClr val="tx1"/>
            </a:solidFill>
            <a:round/>
            <a:headEnd/>
            <a:tailEnd type="triangle" w="lg" len="med"/>
          </a:ln>
        </p:spPr>
      </p:cxnSp>
      <p:sp>
        <p:nvSpPr>
          <p:cNvPr id="47" name="Oval 46"/>
          <p:cNvSpPr>
            <a:spLocks noChangeArrowheads="1"/>
          </p:cNvSpPr>
          <p:nvPr/>
        </p:nvSpPr>
        <p:spPr bwMode="auto">
          <a:xfrm>
            <a:off x="4433761" y="1424310"/>
            <a:ext cx="2410560" cy="292350"/>
          </a:xfrm>
          <a:prstGeom prst="ellipse">
            <a:avLst/>
          </a:prstGeom>
          <a:gradFill rotWithShape="1">
            <a:gsLst>
              <a:gs pos="0">
                <a:srgbClr val="00B9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http://…isbn/000651409X</a:t>
            </a:r>
          </a:p>
        </p:txBody>
      </p:sp>
      <p:sp>
        <p:nvSpPr>
          <p:cNvPr id="58" name="Oval 57"/>
          <p:cNvSpPr>
            <a:spLocks noChangeArrowheads="1"/>
          </p:cNvSpPr>
          <p:nvPr/>
        </p:nvSpPr>
        <p:spPr bwMode="auto">
          <a:xfrm>
            <a:off x="4641121" y="3482286"/>
            <a:ext cx="1857600" cy="292351"/>
          </a:xfrm>
          <a:prstGeom prst="ellipse">
            <a:avLst/>
          </a:prstGeom>
          <a:solidFill>
            <a:srgbClr val="3366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CFD20F"/>
                </a:solidFill>
              </a:rPr>
              <a:t>http://…foaf/Person</a:t>
            </a:r>
          </a:p>
        </p:txBody>
      </p:sp>
      <p:cxnSp>
        <p:nvCxnSpPr>
          <p:cNvPr id="63532" name="Straight Arrow Connector 58"/>
          <p:cNvCxnSpPr>
            <a:cxnSpLocks noChangeShapeType="1"/>
            <a:stCxn id="24" idx="5"/>
            <a:endCxn id="58" idx="2"/>
          </p:cNvCxnSpPr>
          <p:nvPr/>
        </p:nvCxnSpPr>
        <p:spPr bwMode="auto">
          <a:xfrm rot="16200000" flipH="1">
            <a:off x="4119101" y="3105722"/>
            <a:ext cx="371559" cy="672480"/>
          </a:xfrm>
          <a:prstGeom prst="straightConnector1">
            <a:avLst/>
          </a:prstGeom>
          <a:noFill/>
          <a:ln w="19050">
            <a:solidFill>
              <a:schemeClr val="tx1"/>
            </a:solidFill>
            <a:round/>
            <a:headEnd/>
            <a:tailEnd type="triangle" w="lg" len="med"/>
          </a:ln>
        </p:spPr>
      </p:cxnSp>
      <p:cxnSp>
        <p:nvCxnSpPr>
          <p:cNvPr id="63533" name="Straight Arrow Connector 61"/>
          <p:cNvCxnSpPr>
            <a:cxnSpLocks noChangeShapeType="1"/>
            <a:stCxn id="6" idx="2"/>
            <a:endCxn id="58" idx="6"/>
          </p:cNvCxnSpPr>
          <p:nvPr/>
        </p:nvCxnSpPr>
        <p:spPr bwMode="auto">
          <a:xfrm rot="10800000">
            <a:off x="6498721" y="3627742"/>
            <a:ext cx="1114560" cy="129614"/>
          </a:xfrm>
          <a:prstGeom prst="straightConnector1">
            <a:avLst/>
          </a:prstGeom>
          <a:noFill/>
          <a:ln w="19050">
            <a:solidFill>
              <a:schemeClr val="tx1"/>
            </a:solidFill>
            <a:round/>
            <a:headEnd/>
            <a:tailEnd type="triangle" w="lg" len="med"/>
          </a:ln>
        </p:spPr>
      </p:cxnSp>
      <p:sp>
        <p:nvSpPr>
          <p:cNvPr id="63534" name="TextBox 64"/>
          <p:cNvSpPr txBox="1">
            <a:spLocks noChangeArrowheads="1"/>
          </p:cNvSpPr>
          <p:nvPr/>
        </p:nvSpPr>
        <p:spPr bwMode="auto">
          <a:xfrm>
            <a:off x="6645601" y="3359874"/>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63535" name="TextBox 65"/>
          <p:cNvSpPr txBox="1">
            <a:spLocks noChangeArrowheads="1"/>
          </p:cNvSpPr>
          <p:nvPr/>
        </p:nvSpPr>
        <p:spPr bwMode="auto">
          <a:xfrm>
            <a:off x="4226401" y="3221619"/>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grpSp>
        <p:nvGrpSpPr>
          <p:cNvPr id="2" name="Group 66"/>
          <p:cNvGrpSpPr>
            <a:grpSpLocks/>
          </p:cNvGrpSpPr>
          <p:nvPr/>
        </p:nvGrpSpPr>
        <p:grpSpPr bwMode="auto">
          <a:xfrm>
            <a:off x="6645600" y="4899395"/>
            <a:ext cx="2211840" cy="1487952"/>
            <a:chOff x="239712" y="983192"/>
            <a:chExt cx="9677400" cy="6510293"/>
          </a:xfrm>
        </p:grpSpPr>
        <p:sp>
          <p:nvSpPr>
            <p:cNvPr id="68" name="Oval 67"/>
            <p:cNvSpPr>
              <a:spLocks noChangeArrowheads="1"/>
            </p:cNvSpPr>
            <p:nvPr/>
          </p:nvSpPr>
          <p:spPr bwMode="auto">
            <a:xfrm>
              <a:off x="5192712" y="5684837"/>
              <a:ext cx="451184" cy="266894"/>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69" name="Oval 68"/>
            <p:cNvSpPr>
              <a:spLocks noChangeArrowheads="1"/>
            </p:cNvSpPr>
            <p:nvPr/>
          </p:nvSpPr>
          <p:spPr bwMode="auto">
            <a:xfrm>
              <a:off x="8413165" y="6118137"/>
              <a:ext cx="451184" cy="266894"/>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70" name="Rectangle 69"/>
            <p:cNvSpPr>
              <a:spLocks noChangeArrowheads="1"/>
            </p:cNvSpPr>
            <p:nvPr/>
          </p:nvSpPr>
          <p:spPr bwMode="auto">
            <a:xfrm>
              <a:off x="4605502" y="6182297"/>
              <a:ext cx="1604206" cy="931138"/>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b="1" noProof="1">
                <a:solidFill>
                  <a:srgbClr val="0D0D0D"/>
                </a:solidFill>
                <a:latin typeface="Arial" charset="0"/>
                <a:ea typeface="+mn-ea"/>
              </a:endParaRPr>
            </a:p>
          </p:txBody>
        </p:sp>
        <p:sp>
          <p:nvSpPr>
            <p:cNvPr id="71" name="Rectangle 70"/>
            <p:cNvSpPr>
              <a:spLocks noChangeArrowheads="1"/>
            </p:cNvSpPr>
            <p:nvPr/>
          </p:nvSpPr>
          <p:spPr bwMode="auto">
            <a:xfrm>
              <a:off x="8312906" y="6562347"/>
              <a:ext cx="1604206" cy="931138"/>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b="1" noProof="1">
                <a:solidFill>
                  <a:srgbClr val="0D0D0D"/>
                </a:solidFill>
                <a:latin typeface="Arial" charset="0"/>
                <a:ea typeface="+mn-ea"/>
              </a:endParaRPr>
            </a:p>
          </p:txBody>
        </p:sp>
        <p:sp>
          <p:nvSpPr>
            <p:cNvPr id="72" name="Rectangle 71"/>
            <p:cNvSpPr>
              <a:spLocks noChangeArrowheads="1"/>
            </p:cNvSpPr>
            <p:nvPr/>
          </p:nvSpPr>
          <p:spPr bwMode="auto">
            <a:xfrm>
              <a:off x="8262769" y="4115816"/>
              <a:ext cx="1604206" cy="931138"/>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fr-FR" sz="900" b="1" dirty="0">
                <a:solidFill>
                  <a:srgbClr val="0D0D0D"/>
                </a:solidFill>
                <a:latin typeface="Arial" charset="0"/>
                <a:ea typeface="+mn-ea"/>
              </a:endParaRPr>
            </a:p>
          </p:txBody>
        </p:sp>
        <p:cxnSp>
          <p:nvCxnSpPr>
            <p:cNvPr id="63542" name="Straight Arrow Connector 72"/>
            <p:cNvCxnSpPr>
              <a:cxnSpLocks noChangeShapeType="1"/>
              <a:stCxn id="109" idx="4"/>
              <a:endCxn id="68" idx="0"/>
            </p:cNvCxnSpPr>
            <p:nvPr/>
          </p:nvCxnSpPr>
          <p:spPr bwMode="auto">
            <a:xfrm rot="5400000">
              <a:off x="4175060" y="3643496"/>
              <a:ext cx="3284588" cy="798093"/>
            </a:xfrm>
            <a:prstGeom prst="straightConnector1">
              <a:avLst/>
            </a:prstGeom>
            <a:noFill/>
            <a:ln w="19050">
              <a:solidFill>
                <a:schemeClr val="tx1"/>
              </a:solidFill>
              <a:round/>
              <a:headEnd/>
              <a:tailEnd type="triangle" w="sm" len="sm"/>
            </a:ln>
          </p:spPr>
        </p:cxnSp>
        <p:sp>
          <p:nvSpPr>
            <p:cNvPr id="79" name="Oval 78"/>
            <p:cNvSpPr>
              <a:spLocks noChangeArrowheads="1"/>
            </p:cNvSpPr>
            <p:nvPr/>
          </p:nvSpPr>
          <p:spPr bwMode="auto">
            <a:xfrm>
              <a:off x="6558295" y="4981726"/>
              <a:ext cx="2656971" cy="1144847"/>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700" b="1" noProof="1">
                <a:solidFill>
                  <a:schemeClr val="tx1">
                    <a:lumMod val="95000"/>
                    <a:lumOff val="5000"/>
                  </a:schemeClr>
                </a:solidFill>
                <a:latin typeface="Arial" charset="0"/>
                <a:ea typeface="+mn-ea"/>
              </a:endParaRPr>
            </a:p>
          </p:txBody>
        </p:sp>
        <p:cxnSp>
          <p:nvCxnSpPr>
            <p:cNvPr id="63544" name="Straight Arrow Connector 79"/>
            <p:cNvCxnSpPr>
              <a:cxnSpLocks noChangeShapeType="1"/>
              <a:stCxn id="68" idx="4"/>
              <a:endCxn id="70" idx="0"/>
            </p:cNvCxnSpPr>
            <p:nvPr/>
          </p:nvCxnSpPr>
          <p:spPr bwMode="auto">
            <a:xfrm rot="5400000">
              <a:off x="5297677" y="6061669"/>
              <a:ext cx="230563" cy="10698"/>
            </a:xfrm>
            <a:prstGeom prst="straightConnector1">
              <a:avLst/>
            </a:prstGeom>
            <a:noFill/>
            <a:ln w="19050">
              <a:solidFill>
                <a:schemeClr val="tx1"/>
              </a:solidFill>
              <a:round/>
              <a:headEnd/>
              <a:tailEnd type="triangle" w="sm" len="sm"/>
            </a:ln>
          </p:spPr>
        </p:cxnSp>
        <p:cxnSp>
          <p:nvCxnSpPr>
            <p:cNvPr id="63545" name="Straight Arrow Connector 80"/>
            <p:cNvCxnSpPr>
              <a:cxnSpLocks noChangeShapeType="1"/>
              <a:stCxn id="79" idx="4"/>
              <a:endCxn id="69" idx="1"/>
            </p:cNvCxnSpPr>
            <p:nvPr/>
          </p:nvCxnSpPr>
          <p:spPr bwMode="auto">
            <a:xfrm rot="16200000" flipH="1">
              <a:off x="8167686" y="5845663"/>
              <a:ext cx="30649" cy="592460"/>
            </a:xfrm>
            <a:prstGeom prst="straightConnector1">
              <a:avLst/>
            </a:prstGeom>
            <a:noFill/>
            <a:ln w="19050">
              <a:solidFill>
                <a:schemeClr val="tx1"/>
              </a:solidFill>
              <a:round/>
              <a:headEnd/>
              <a:tailEnd type="triangle" w="sm" len="sm"/>
            </a:ln>
          </p:spPr>
        </p:cxnSp>
        <p:cxnSp>
          <p:nvCxnSpPr>
            <p:cNvPr id="63546" name="Straight Arrow Connector 81"/>
            <p:cNvCxnSpPr>
              <a:cxnSpLocks noChangeShapeType="1"/>
              <a:stCxn id="69" idx="5"/>
              <a:endCxn id="71" idx="0"/>
            </p:cNvCxnSpPr>
            <p:nvPr/>
          </p:nvCxnSpPr>
          <p:spPr bwMode="auto">
            <a:xfrm rot="16200000" flipH="1">
              <a:off x="8848442" y="6295774"/>
              <a:ext cx="216400" cy="316739"/>
            </a:xfrm>
            <a:prstGeom prst="straightConnector1">
              <a:avLst/>
            </a:prstGeom>
            <a:noFill/>
            <a:ln w="19050">
              <a:solidFill>
                <a:schemeClr val="tx1"/>
              </a:solidFill>
              <a:round/>
              <a:headEnd/>
              <a:tailEnd type="triangle" w="sm" len="sm"/>
            </a:ln>
          </p:spPr>
        </p:cxnSp>
        <p:cxnSp>
          <p:nvCxnSpPr>
            <p:cNvPr id="63547" name="Straight Arrow Connector 82"/>
            <p:cNvCxnSpPr>
              <a:cxnSpLocks noChangeShapeType="1"/>
              <a:stCxn id="79" idx="0"/>
              <a:endCxn id="72" idx="2"/>
            </p:cNvCxnSpPr>
            <p:nvPr/>
          </p:nvCxnSpPr>
          <p:spPr bwMode="auto">
            <a:xfrm rot="16200000" flipH="1">
              <a:off x="8443214" y="4425293"/>
              <a:ext cx="65228" cy="1178094"/>
            </a:xfrm>
            <a:prstGeom prst="straightConnector1">
              <a:avLst/>
            </a:prstGeom>
            <a:noFill/>
            <a:ln w="19050">
              <a:solidFill>
                <a:schemeClr val="tx1"/>
              </a:solidFill>
              <a:round/>
              <a:headEnd/>
              <a:tailEnd type="triangle" w="sm" len="sm"/>
            </a:ln>
          </p:spPr>
        </p:cxnSp>
        <p:cxnSp>
          <p:nvCxnSpPr>
            <p:cNvPr id="63548" name="Straight Arrow Connector 83"/>
            <p:cNvCxnSpPr>
              <a:cxnSpLocks noChangeShapeType="1"/>
              <a:stCxn id="79" idx="0"/>
              <a:endCxn id="109" idx="5"/>
            </p:cNvCxnSpPr>
            <p:nvPr/>
          </p:nvCxnSpPr>
          <p:spPr bwMode="auto">
            <a:xfrm rot="16200000" flipV="1">
              <a:off x="6134669" y="3229614"/>
              <a:ext cx="2773225" cy="731003"/>
            </a:xfrm>
            <a:prstGeom prst="straightConnector1">
              <a:avLst/>
            </a:prstGeom>
            <a:noFill/>
            <a:ln w="19050">
              <a:solidFill>
                <a:schemeClr val="tx1"/>
              </a:solidFill>
              <a:round/>
              <a:headEnd/>
              <a:tailEnd type="triangle" w="sm" len="sm"/>
            </a:ln>
          </p:spPr>
        </p:cxnSp>
        <p:sp>
          <p:nvSpPr>
            <p:cNvPr id="86" name="Oval 85"/>
            <p:cNvSpPr>
              <a:spLocks noChangeArrowheads="1"/>
            </p:cNvSpPr>
            <p:nvPr/>
          </p:nvSpPr>
          <p:spPr bwMode="auto">
            <a:xfrm>
              <a:off x="3162912" y="2890738"/>
              <a:ext cx="469800" cy="31320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87" name="Oval 86"/>
            <p:cNvSpPr>
              <a:spLocks noChangeArrowheads="1"/>
            </p:cNvSpPr>
            <p:nvPr/>
          </p:nvSpPr>
          <p:spPr bwMode="auto">
            <a:xfrm>
              <a:off x="3973512" y="3322637"/>
              <a:ext cx="469800" cy="31320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88" name="Rectangle 87"/>
            <p:cNvSpPr>
              <a:spLocks noChangeArrowheads="1"/>
            </p:cNvSpPr>
            <p:nvPr/>
          </p:nvSpPr>
          <p:spPr bwMode="auto">
            <a:xfrm>
              <a:off x="239712" y="4353497"/>
              <a:ext cx="1670400" cy="931138"/>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b="1" noProof="1">
                <a:solidFill>
                  <a:srgbClr val="0D0D0D"/>
                </a:solidFill>
                <a:latin typeface="Arial" charset="0"/>
                <a:ea typeface="+mn-ea"/>
              </a:endParaRPr>
            </a:p>
          </p:txBody>
        </p:sp>
        <p:sp>
          <p:nvSpPr>
            <p:cNvPr id="89" name="Oval 88"/>
            <p:cNvSpPr>
              <a:spLocks noChangeArrowheads="1"/>
            </p:cNvSpPr>
            <p:nvPr/>
          </p:nvSpPr>
          <p:spPr bwMode="auto">
            <a:xfrm>
              <a:off x="2068514" y="4367494"/>
              <a:ext cx="3079802" cy="1309355"/>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b="1" noProof="1">
                <a:solidFill>
                  <a:srgbClr val="0D0D0D"/>
                </a:solidFill>
                <a:latin typeface="Arial" charset="0"/>
                <a:ea typeface="+mn-ea"/>
              </a:endParaRPr>
            </a:p>
          </p:txBody>
        </p:sp>
        <p:sp>
          <p:nvSpPr>
            <p:cNvPr id="90" name="Rectangle 89"/>
            <p:cNvSpPr>
              <a:spLocks noChangeArrowheads="1"/>
            </p:cNvSpPr>
            <p:nvPr/>
          </p:nvSpPr>
          <p:spPr bwMode="auto">
            <a:xfrm>
              <a:off x="239712" y="983192"/>
              <a:ext cx="1670400" cy="1048405"/>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b="1" dirty="0">
                <a:solidFill>
                  <a:srgbClr val="0D0D0D"/>
                </a:solidFill>
                <a:latin typeface="Arial" charset="0"/>
                <a:ea typeface="+mn-ea"/>
              </a:endParaRPr>
            </a:p>
          </p:txBody>
        </p:sp>
        <p:sp>
          <p:nvSpPr>
            <p:cNvPr id="91" name="Rectangle 90"/>
            <p:cNvSpPr>
              <a:spLocks noChangeArrowheads="1"/>
            </p:cNvSpPr>
            <p:nvPr/>
          </p:nvSpPr>
          <p:spPr bwMode="auto">
            <a:xfrm>
              <a:off x="239712" y="1651700"/>
              <a:ext cx="1670400" cy="1048405"/>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b="1" dirty="0">
                <a:solidFill>
                  <a:srgbClr val="0D0D0D"/>
                </a:solidFill>
                <a:latin typeface="Arial" charset="0"/>
                <a:ea typeface="+mn-ea"/>
              </a:endParaRPr>
            </a:p>
          </p:txBody>
        </p:sp>
        <p:sp>
          <p:nvSpPr>
            <p:cNvPr id="92" name="Rectangle 91"/>
            <p:cNvSpPr>
              <a:spLocks noChangeArrowheads="1"/>
            </p:cNvSpPr>
            <p:nvPr/>
          </p:nvSpPr>
          <p:spPr bwMode="auto">
            <a:xfrm>
              <a:off x="239712" y="2334143"/>
              <a:ext cx="1670400" cy="1048405"/>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b="1" dirty="0">
                <a:solidFill>
                  <a:srgbClr val="0D0D0D"/>
                </a:solidFill>
                <a:latin typeface="Arial" charset="0"/>
                <a:ea typeface="+mn-ea"/>
              </a:endParaRPr>
            </a:p>
          </p:txBody>
        </p:sp>
        <p:sp>
          <p:nvSpPr>
            <p:cNvPr id="93" name="Rectangle 92"/>
            <p:cNvSpPr>
              <a:spLocks noChangeArrowheads="1"/>
            </p:cNvSpPr>
            <p:nvPr/>
          </p:nvSpPr>
          <p:spPr bwMode="auto">
            <a:xfrm>
              <a:off x="239712" y="2925763"/>
              <a:ext cx="1670400" cy="1048405"/>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b="1" dirty="0">
                <a:solidFill>
                  <a:srgbClr val="0D0D0D"/>
                </a:solidFill>
                <a:latin typeface="Arial" charset="0"/>
                <a:ea typeface="+mn-ea"/>
              </a:endParaRPr>
            </a:p>
          </p:txBody>
        </p:sp>
        <p:cxnSp>
          <p:nvCxnSpPr>
            <p:cNvPr id="63557" name="Curved Connector 20"/>
            <p:cNvCxnSpPr>
              <a:cxnSpLocks noChangeShapeType="1"/>
              <a:stCxn id="109" idx="3"/>
              <a:endCxn id="86" idx="6"/>
            </p:cNvCxnSpPr>
            <p:nvPr/>
          </p:nvCxnSpPr>
          <p:spPr bwMode="auto">
            <a:xfrm rot="5400000">
              <a:off x="4035446" y="1805768"/>
              <a:ext cx="838840" cy="1644306"/>
            </a:xfrm>
            <a:prstGeom prst="curvedConnector2">
              <a:avLst/>
            </a:prstGeom>
            <a:noFill/>
            <a:ln w="19050">
              <a:solidFill>
                <a:schemeClr val="tx1"/>
              </a:solidFill>
              <a:round/>
              <a:headEnd/>
              <a:tailEnd type="triangle" w="sm" len="sm"/>
            </a:ln>
          </p:spPr>
        </p:cxnSp>
        <p:cxnSp>
          <p:nvCxnSpPr>
            <p:cNvPr id="63558" name="Curved Connector 34"/>
            <p:cNvCxnSpPr>
              <a:cxnSpLocks noChangeShapeType="1"/>
              <a:stCxn id="109" idx="3"/>
              <a:endCxn id="87" idx="6"/>
            </p:cNvCxnSpPr>
            <p:nvPr/>
          </p:nvCxnSpPr>
          <p:spPr bwMode="auto">
            <a:xfrm rot="5400000">
              <a:off x="4224796" y="2427016"/>
              <a:ext cx="1270738" cy="833708"/>
            </a:xfrm>
            <a:prstGeom prst="curvedConnector2">
              <a:avLst/>
            </a:prstGeom>
            <a:noFill/>
            <a:ln w="19050">
              <a:solidFill>
                <a:schemeClr val="tx1"/>
              </a:solidFill>
              <a:round/>
              <a:headEnd/>
              <a:tailEnd type="triangle" w="sm" len="sm"/>
            </a:ln>
          </p:spPr>
        </p:cxnSp>
        <p:cxnSp>
          <p:nvCxnSpPr>
            <p:cNvPr id="63559" name="Curved Connector 35"/>
            <p:cNvCxnSpPr>
              <a:cxnSpLocks noChangeShapeType="1"/>
              <a:stCxn id="87" idx="2"/>
              <a:endCxn id="88" idx="0"/>
            </p:cNvCxnSpPr>
            <p:nvPr/>
          </p:nvCxnSpPr>
          <p:spPr bwMode="auto">
            <a:xfrm rot="10800000" flipV="1">
              <a:off x="1074912" y="3479235"/>
              <a:ext cx="2898600" cy="874258"/>
            </a:xfrm>
            <a:prstGeom prst="curvedConnector2">
              <a:avLst/>
            </a:prstGeom>
            <a:noFill/>
            <a:ln w="19050">
              <a:solidFill>
                <a:schemeClr val="tx1"/>
              </a:solidFill>
              <a:round/>
              <a:headEnd/>
              <a:tailEnd type="triangle" w="sm" len="sm"/>
            </a:ln>
          </p:spPr>
        </p:cxnSp>
        <p:cxnSp>
          <p:nvCxnSpPr>
            <p:cNvPr id="63560" name="Straight Arrow Connector 96"/>
            <p:cNvCxnSpPr>
              <a:cxnSpLocks noChangeShapeType="1"/>
              <a:stCxn id="86" idx="2"/>
              <a:endCxn id="92" idx="3"/>
            </p:cNvCxnSpPr>
            <p:nvPr/>
          </p:nvCxnSpPr>
          <p:spPr bwMode="auto">
            <a:xfrm rot="10800000">
              <a:off x="1910116" y="2858353"/>
              <a:ext cx="1252802" cy="188993"/>
            </a:xfrm>
            <a:prstGeom prst="straightConnector1">
              <a:avLst/>
            </a:prstGeom>
            <a:noFill/>
            <a:ln w="19050">
              <a:solidFill>
                <a:schemeClr val="tx1"/>
              </a:solidFill>
              <a:round/>
              <a:headEnd/>
              <a:tailEnd type="triangle" w="sm" len="sm"/>
            </a:ln>
          </p:spPr>
        </p:cxnSp>
        <p:cxnSp>
          <p:nvCxnSpPr>
            <p:cNvPr id="63561" name="Straight Arrow Connector 97"/>
            <p:cNvCxnSpPr>
              <a:cxnSpLocks noChangeShapeType="1"/>
              <a:stCxn id="86" idx="2"/>
              <a:endCxn id="93" idx="3"/>
            </p:cNvCxnSpPr>
            <p:nvPr/>
          </p:nvCxnSpPr>
          <p:spPr bwMode="auto">
            <a:xfrm rot="10800000" flipV="1">
              <a:off x="1910116" y="3047341"/>
              <a:ext cx="1252802" cy="402627"/>
            </a:xfrm>
            <a:prstGeom prst="straightConnector1">
              <a:avLst/>
            </a:prstGeom>
            <a:noFill/>
            <a:ln w="19050">
              <a:solidFill>
                <a:schemeClr val="tx1"/>
              </a:solidFill>
              <a:round/>
              <a:headEnd/>
              <a:tailEnd type="triangle" w="sm" len="sm"/>
            </a:ln>
          </p:spPr>
        </p:cxnSp>
        <p:cxnSp>
          <p:nvCxnSpPr>
            <p:cNvPr id="63562" name="Straight Arrow Connector 98"/>
            <p:cNvCxnSpPr>
              <a:cxnSpLocks noChangeShapeType="1"/>
              <a:stCxn id="109" idx="2"/>
              <a:endCxn id="90" idx="3"/>
            </p:cNvCxnSpPr>
            <p:nvPr/>
          </p:nvCxnSpPr>
          <p:spPr bwMode="auto">
            <a:xfrm rot="10800000">
              <a:off x="1910112" y="1507397"/>
              <a:ext cx="2977801" cy="238176"/>
            </a:xfrm>
            <a:prstGeom prst="straightConnector1">
              <a:avLst/>
            </a:prstGeom>
            <a:noFill/>
            <a:ln w="19050">
              <a:solidFill>
                <a:schemeClr val="tx1"/>
              </a:solidFill>
              <a:round/>
              <a:headEnd/>
              <a:tailEnd type="triangle" w="sm" len="sm"/>
            </a:ln>
          </p:spPr>
        </p:cxnSp>
        <p:cxnSp>
          <p:nvCxnSpPr>
            <p:cNvPr id="63563" name="Straight Arrow Connector 99"/>
            <p:cNvCxnSpPr>
              <a:cxnSpLocks noChangeShapeType="1"/>
              <a:stCxn id="109" idx="2"/>
              <a:endCxn id="91" idx="3"/>
            </p:cNvCxnSpPr>
            <p:nvPr/>
          </p:nvCxnSpPr>
          <p:spPr bwMode="auto">
            <a:xfrm rot="10800000" flipV="1">
              <a:off x="1910112" y="1745573"/>
              <a:ext cx="2977801" cy="430332"/>
            </a:xfrm>
            <a:prstGeom prst="straightConnector1">
              <a:avLst/>
            </a:prstGeom>
            <a:noFill/>
            <a:ln w="19050">
              <a:solidFill>
                <a:schemeClr val="tx1"/>
              </a:solidFill>
              <a:round/>
              <a:headEnd/>
              <a:tailEnd type="triangle" w="sm" len="sm"/>
            </a:ln>
          </p:spPr>
        </p:cxnSp>
        <p:sp>
          <p:nvSpPr>
            <p:cNvPr id="63564" name="TextBox 104"/>
            <p:cNvSpPr txBox="1">
              <a:spLocks noChangeArrowheads="1"/>
            </p:cNvSpPr>
            <p:nvPr/>
          </p:nvSpPr>
          <p:spPr bwMode="auto">
            <a:xfrm>
              <a:off x="3120202" y="3932240"/>
              <a:ext cx="1005709" cy="931138"/>
            </a:xfrm>
            <a:prstGeom prst="rect">
              <a:avLst/>
            </a:prstGeom>
            <a:noFill/>
            <a:ln w="9525">
              <a:noFill/>
              <a:miter lim="800000"/>
              <a:headEnd/>
              <a:tailEnd/>
            </a:ln>
          </p:spPr>
          <p:txBody>
            <a:bodyPr>
              <a:spAutoFit/>
            </a:bodyPr>
            <a:lstStyle/>
            <a:p>
              <a:pPr hangingPunct="0">
                <a:lnSpc>
                  <a:spcPct val="87000"/>
                </a:lnSpc>
                <a:buClr>
                  <a:srgbClr val="000000"/>
                </a:buClr>
                <a:buSzPct val="100000"/>
                <a:buFont typeface="Times New Roman" pitchFamily="18" charset="0"/>
                <a:buNone/>
              </a:pPr>
              <a:endParaRPr lang="en-GB" sz="900" b="1" noProof="1">
                <a:solidFill>
                  <a:srgbClr val="0D0D0D"/>
                </a:solidFill>
              </a:endParaRPr>
            </a:p>
          </p:txBody>
        </p:sp>
        <p:cxnSp>
          <p:nvCxnSpPr>
            <p:cNvPr id="63565" name="Straight Arrow Connector 107"/>
            <p:cNvCxnSpPr>
              <a:cxnSpLocks noChangeShapeType="1"/>
              <a:stCxn id="87" idx="4"/>
              <a:endCxn id="89" idx="0"/>
            </p:cNvCxnSpPr>
            <p:nvPr/>
          </p:nvCxnSpPr>
          <p:spPr bwMode="auto">
            <a:xfrm rot="5400000">
              <a:off x="3542590" y="3701668"/>
              <a:ext cx="731657" cy="599994"/>
            </a:xfrm>
            <a:prstGeom prst="straightConnector1">
              <a:avLst/>
            </a:prstGeom>
            <a:noFill/>
            <a:ln w="19050">
              <a:solidFill>
                <a:schemeClr val="tx1"/>
              </a:solidFill>
              <a:round/>
              <a:headEnd/>
              <a:tailEnd type="triangle" w="sm" len="sm"/>
            </a:ln>
          </p:spPr>
        </p:cxnSp>
        <p:sp>
          <p:nvSpPr>
            <p:cNvPr id="109" name="Oval 108"/>
            <p:cNvSpPr>
              <a:spLocks noChangeArrowheads="1"/>
            </p:cNvSpPr>
            <p:nvPr/>
          </p:nvSpPr>
          <p:spPr bwMode="auto">
            <a:xfrm>
              <a:off x="4887913" y="1090895"/>
              <a:ext cx="2656971" cy="1309355"/>
            </a:xfrm>
            <a:prstGeom prst="ellipse">
              <a:avLst/>
            </a:prstGeom>
            <a:gradFill rotWithShape="1">
              <a:gsLst>
                <a:gs pos="0">
                  <a:srgbClr val="00B9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b="1" noProof="1">
                <a:solidFill>
                  <a:schemeClr val="tx1">
                    <a:lumMod val="95000"/>
                    <a:lumOff val="5000"/>
                  </a:schemeClr>
                </a:solidFill>
                <a:latin typeface="Arial" charset="0"/>
                <a:ea typeface="+mn-ea"/>
              </a:endParaRP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
          <p:cNvSpPr>
            <a:spLocks noGrp="1" noChangeArrowheads="1"/>
          </p:cNvSpPr>
          <p:nvPr>
            <p:ph type="title"/>
          </p:nvPr>
        </p:nvSpPr>
        <p:spPr/>
        <p:txBody>
          <a:bodyPr/>
          <a:lstStyle/>
          <a:p>
            <a:r>
              <a:rPr lang="en-US" smtClean="0"/>
              <a:t>Start making richer queries!</a:t>
            </a:r>
          </a:p>
        </p:txBody>
      </p:sp>
      <p:sp>
        <p:nvSpPr>
          <p:cNvPr id="65539" name="Rectangle 2"/>
          <p:cNvSpPr>
            <a:spLocks noGrp="1" noChangeArrowheads="1"/>
          </p:cNvSpPr>
          <p:nvPr>
            <p:ph sz="quarter" idx="1"/>
          </p:nvPr>
        </p:nvSpPr>
        <p:spPr>
          <a:xfrm>
            <a:off x="217440" y="1310538"/>
            <a:ext cx="8748000" cy="5056371"/>
          </a:xfrm>
        </p:spPr>
        <p:txBody>
          <a:bodyPr/>
          <a:lstStyle/>
          <a:p>
            <a:r>
              <a:rPr lang="en-US" smtClean="0"/>
              <a:t>User of dataset “F” can now query:</a:t>
            </a:r>
          </a:p>
          <a:p>
            <a:pPr lvl="1"/>
            <a:r>
              <a:rPr lang="en-US" smtClean="0"/>
              <a:t>“</a:t>
            </a:r>
            <a:r>
              <a:rPr lang="fr-FR" smtClean="0"/>
              <a:t>donnes-moi la page d’accueil de l’auteur de l’original</a:t>
            </a:r>
            <a:r>
              <a:rPr lang="en-US" smtClean="0"/>
              <a:t>”</a:t>
            </a:r>
          </a:p>
          <a:p>
            <a:pPr lvl="2"/>
            <a:r>
              <a:rPr lang="en-US" smtClean="0"/>
              <a:t>well… “give me the home page of the original’s ‘auteur’”</a:t>
            </a:r>
          </a:p>
          <a:p>
            <a:r>
              <a:rPr lang="en-US" smtClean="0"/>
              <a:t>The information is not in datasets “F” or “A”…</a:t>
            </a:r>
          </a:p>
          <a:p>
            <a:r>
              <a:rPr lang="en-US" smtClean="0"/>
              <a:t>…but was made available by:</a:t>
            </a:r>
          </a:p>
          <a:p>
            <a:pPr lvl="1"/>
            <a:r>
              <a:rPr lang="en-US" smtClean="0"/>
              <a:t>merging datasets “A” and datasets “F”</a:t>
            </a:r>
          </a:p>
          <a:p>
            <a:pPr lvl="1"/>
            <a:r>
              <a:rPr lang="en-US" smtClean="0"/>
              <a:t>adding three simple extra statements as an extra “glue”</a:t>
            </a:r>
          </a:p>
        </p:txBody>
      </p:sp>
      <p:grpSp>
        <p:nvGrpSpPr>
          <p:cNvPr id="2" name="Group 4"/>
          <p:cNvGrpSpPr>
            <a:grpSpLocks/>
          </p:cNvGrpSpPr>
          <p:nvPr/>
        </p:nvGrpSpPr>
        <p:grpSpPr bwMode="auto">
          <a:xfrm>
            <a:off x="5194080" y="5018926"/>
            <a:ext cx="3663360" cy="1570439"/>
            <a:chOff x="5878512" y="5380037"/>
            <a:chExt cx="4038600" cy="1731118"/>
          </a:xfrm>
        </p:grpSpPr>
        <p:sp>
          <p:nvSpPr>
            <p:cNvPr id="6" name="Rectangle 5"/>
            <p:cNvSpPr/>
            <p:nvPr/>
          </p:nvSpPr>
          <p:spPr bwMode="auto">
            <a:xfrm>
              <a:off x="5878512" y="5380037"/>
              <a:ext cx="4038600" cy="1676400"/>
            </a:xfrm>
            <a:prstGeom prst="rect">
              <a:avLst/>
            </a:prstGeom>
            <a:solidFill>
              <a:schemeClr val="bg1">
                <a:lumMod val="85000"/>
              </a:schemeClr>
            </a:solidFill>
            <a:ln w="9525" cap="flat" cmpd="sng" algn="ctr">
              <a:noFill/>
              <a:prstDash val="solid"/>
              <a:round/>
              <a:headEnd type="none" w="med" len="med"/>
              <a:tailEnd type="none" w="med" len="med"/>
            </a:ln>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grpSp>
          <p:nvGrpSpPr>
            <p:cNvPr id="3" name="Group 84"/>
            <p:cNvGrpSpPr>
              <a:grpSpLocks/>
            </p:cNvGrpSpPr>
            <p:nvPr/>
          </p:nvGrpSpPr>
          <p:grpSpPr bwMode="auto">
            <a:xfrm>
              <a:off x="6107112" y="5456237"/>
              <a:ext cx="3744910" cy="1654918"/>
              <a:chOff x="239712" y="1364670"/>
              <a:chExt cx="9840913" cy="4348823"/>
            </a:xfrm>
          </p:grpSpPr>
          <p:sp>
            <p:nvSpPr>
              <p:cNvPr id="8" name="Oval 7"/>
              <p:cNvSpPr>
                <a:spLocks noChangeArrowheads="1"/>
              </p:cNvSpPr>
              <p:nvPr/>
            </p:nvSpPr>
            <p:spPr bwMode="auto">
              <a:xfrm>
                <a:off x="8393112" y="4008437"/>
                <a:ext cx="451184" cy="266894"/>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9" name="Rectangle 8"/>
              <p:cNvSpPr>
                <a:spLocks noChangeArrowheads="1"/>
              </p:cNvSpPr>
              <p:nvPr/>
            </p:nvSpPr>
            <p:spPr bwMode="auto">
              <a:xfrm>
                <a:off x="8476415" y="4541836"/>
                <a:ext cx="1604210" cy="616458"/>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rgbClr val="0D0D0D"/>
                  </a:solidFill>
                  <a:latin typeface="Arial" charset="0"/>
                  <a:ea typeface="+mn-ea"/>
                </a:endParaRPr>
              </a:p>
            </p:txBody>
          </p:sp>
          <p:sp>
            <p:nvSpPr>
              <p:cNvPr id="10" name="Rectangle 9"/>
              <p:cNvSpPr>
                <a:spLocks noChangeArrowheads="1"/>
              </p:cNvSpPr>
              <p:nvPr/>
            </p:nvSpPr>
            <p:spPr bwMode="auto">
              <a:xfrm>
                <a:off x="8240711" y="2103437"/>
                <a:ext cx="1604210" cy="616458"/>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fr-FR" sz="900" dirty="0">
                  <a:solidFill>
                    <a:srgbClr val="0D0D0D"/>
                  </a:solidFill>
                  <a:latin typeface="Arial" charset="0"/>
                  <a:ea typeface="+mn-ea"/>
                </a:endParaRPr>
              </a:p>
            </p:txBody>
          </p:sp>
          <p:sp>
            <p:nvSpPr>
              <p:cNvPr id="11" name="Oval 10"/>
              <p:cNvSpPr>
                <a:spLocks noChangeArrowheads="1"/>
              </p:cNvSpPr>
              <p:nvPr/>
            </p:nvSpPr>
            <p:spPr bwMode="auto">
              <a:xfrm>
                <a:off x="6488111" y="3017836"/>
                <a:ext cx="2656972" cy="866856"/>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chemeClr val="tx1">
                      <a:lumMod val="95000"/>
                      <a:lumOff val="5000"/>
                    </a:schemeClr>
                  </a:solidFill>
                  <a:latin typeface="Arial" charset="0"/>
                  <a:ea typeface="+mn-ea"/>
                </a:endParaRPr>
              </a:p>
            </p:txBody>
          </p:sp>
          <p:cxnSp>
            <p:nvCxnSpPr>
              <p:cNvPr id="65547" name="Straight Arrow Connector 11"/>
              <p:cNvCxnSpPr>
                <a:cxnSpLocks noChangeShapeType="1"/>
                <a:stCxn id="11" idx="4"/>
                <a:endCxn id="8" idx="1"/>
              </p:cNvCxnSpPr>
              <p:nvPr/>
            </p:nvCxnSpPr>
            <p:spPr bwMode="auto">
              <a:xfrm rot="16200000" flipH="1">
                <a:off x="8056477" y="3644810"/>
                <a:ext cx="162831" cy="642587"/>
              </a:xfrm>
              <a:prstGeom prst="straightConnector1">
                <a:avLst/>
              </a:prstGeom>
              <a:noFill/>
              <a:ln w="19050">
                <a:solidFill>
                  <a:schemeClr val="tx1"/>
                </a:solidFill>
                <a:round/>
                <a:headEnd/>
                <a:tailEnd type="triangle" w="lg" len="med"/>
              </a:ln>
            </p:spPr>
          </p:cxnSp>
          <p:cxnSp>
            <p:nvCxnSpPr>
              <p:cNvPr id="65548" name="Straight Arrow Connector 12"/>
              <p:cNvCxnSpPr>
                <a:cxnSpLocks noChangeShapeType="1"/>
                <a:stCxn id="8" idx="5"/>
                <a:endCxn id="9" idx="0"/>
              </p:cNvCxnSpPr>
              <p:nvPr/>
            </p:nvCxnSpPr>
            <p:spPr bwMode="auto">
              <a:xfrm rot="16200000" flipH="1">
                <a:off x="8875576" y="4138890"/>
                <a:ext cx="305588" cy="500299"/>
              </a:xfrm>
              <a:prstGeom prst="straightConnector1">
                <a:avLst/>
              </a:prstGeom>
              <a:noFill/>
              <a:ln w="19050">
                <a:solidFill>
                  <a:schemeClr val="tx1"/>
                </a:solidFill>
                <a:round/>
                <a:headEnd/>
                <a:tailEnd type="triangle" w="lg" len="med"/>
              </a:ln>
            </p:spPr>
          </p:cxnSp>
          <p:cxnSp>
            <p:nvCxnSpPr>
              <p:cNvPr id="65549" name="Straight Arrow Connector 13"/>
              <p:cNvCxnSpPr>
                <a:cxnSpLocks noChangeShapeType="1"/>
                <a:stCxn id="11" idx="0"/>
                <a:endCxn id="10" idx="2"/>
              </p:cNvCxnSpPr>
              <p:nvPr/>
            </p:nvCxnSpPr>
            <p:spPr bwMode="auto">
              <a:xfrm rot="5400000" flipH="1" flipV="1">
                <a:off x="8280736" y="2255757"/>
                <a:ext cx="297941" cy="1226218"/>
              </a:xfrm>
              <a:prstGeom prst="straightConnector1">
                <a:avLst/>
              </a:prstGeom>
              <a:noFill/>
              <a:ln w="19050">
                <a:solidFill>
                  <a:schemeClr val="tx1"/>
                </a:solidFill>
                <a:round/>
                <a:headEnd/>
                <a:tailEnd type="triangle" w="lg" len="med"/>
              </a:ln>
            </p:spPr>
          </p:cxnSp>
          <p:cxnSp>
            <p:nvCxnSpPr>
              <p:cNvPr id="65550" name="Straight Arrow Connector 14"/>
              <p:cNvCxnSpPr>
                <a:cxnSpLocks noChangeShapeType="1"/>
                <a:stCxn id="11" idx="0"/>
                <a:endCxn id="32" idx="5"/>
              </p:cNvCxnSpPr>
              <p:nvPr/>
            </p:nvCxnSpPr>
            <p:spPr bwMode="auto">
              <a:xfrm rot="16200000" flipV="1">
                <a:off x="7132244" y="2333484"/>
                <a:ext cx="707891" cy="660818"/>
              </a:xfrm>
              <a:prstGeom prst="straightConnector1">
                <a:avLst/>
              </a:prstGeom>
              <a:noFill/>
              <a:ln w="19050">
                <a:solidFill>
                  <a:schemeClr val="tx1"/>
                </a:solidFill>
                <a:round/>
                <a:headEnd/>
                <a:tailEnd type="triangle" w="lg" len="med"/>
              </a:ln>
            </p:spPr>
          </p:cxnSp>
          <p:sp>
            <p:nvSpPr>
              <p:cNvPr id="16" name="Oval 15"/>
              <p:cNvSpPr>
                <a:spLocks noChangeArrowheads="1"/>
              </p:cNvSpPr>
              <p:nvPr/>
            </p:nvSpPr>
            <p:spPr bwMode="auto">
              <a:xfrm>
                <a:off x="3162912" y="2890738"/>
                <a:ext cx="469800" cy="31320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17" name="Oval 16"/>
              <p:cNvSpPr>
                <a:spLocks noChangeArrowheads="1"/>
              </p:cNvSpPr>
              <p:nvPr/>
            </p:nvSpPr>
            <p:spPr bwMode="auto">
              <a:xfrm>
                <a:off x="3973512" y="3322637"/>
                <a:ext cx="469800" cy="313200"/>
              </a:xfrm>
              <a:prstGeom prst="ellipse">
                <a:avLst/>
              </a:prstGeom>
              <a:gradFill rotWithShape="1">
                <a:gsLst>
                  <a:gs pos="0">
                    <a:srgbClr val="00B8FF"/>
                  </a:gs>
                  <a:gs pos="100000">
                    <a:srgbClr val="C0CF14"/>
                  </a:gs>
                </a:gsLst>
                <a:lin ang="0" scaled="1"/>
              </a:gradFill>
              <a:ln w="9525">
                <a:solidFill>
                  <a:schemeClr val="tx1"/>
                </a:solidFill>
                <a:round/>
                <a:headEnd/>
                <a:tailEnd/>
              </a:ln>
              <a:effectLst>
                <a:outerShdw dist="38100" dir="2700000" algn="tl" rotWithShape="0">
                  <a:srgbClr val="808080">
                    <a:alpha val="42999"/>
                  </a:srgbClr>
                </a:outerShdw>
              </a:effectLst>
            </p:spPr>
            <p:txBody>
              <a:bodyPr/>
              <a:lstStyle/>
              <a:p>
                <a:pPr hangingPunct="0">
                  <a:lnSpc>
                    <a:spcPct val="87000"/>
                  </a:lnSpc>
                  <a:buClr>
                    <a:srgbClr val="000000"/>
                  </a:buClr>
                  <a:buSzPct val="100000"/>
                  <a:buFont typeface="Times New Roman" charset="0"/>
                  <a:buNone/>
                  <a:defRPr/>
                </a:pPr>
                <a:endParaRPr lang="en-US">
                  <a:latin typeface="Arial" charset="0"/>
                  <a:ea typeface="+mn-ea"/>
                </a:endParaRPr>
              </a:p>
            </p:txBody>
          </p:sp>
          <p:sp>
            <p:nvSpPr>
              <p:cNvPr id="18" name="Rectangle 17"/>
              <p:cNvSpPr>
                <a:spLocks noChangeArrowheads="1"/>
              </p:cNvSpPr>
              <p:nvPr/>
            </p:nvSpPr>
            <p:spPr bwMode="auto">
              <a:xfrm>
                <a:off x="239712" y="4694236"/>
                <a:ext cx="1670400" cy="616458"/>
              </a:xfrm>
              <a:prstGeom prst="rect">
                <a:avLst/>
              </a:prstGeom>
              <a:gradFill rotWithShape="1">
                <a:gsLst>
                  <a:gs pos="0">
                    <a:srgbClr val="00B8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rgbClr val="0D0D0D"/>
                  </a:solidFill>
                  <a:latin typeface="Arial" charset="0"/>
                  <a:ea typeface="+mn-ea"/>
                </a:endParaRPr>
              </a:p>
            </p:txBody>
          </p:sp>
          <p:sp>
            <p:nvSpPr>
              <p:cNvPr id="19" name="Oval 18"/>
              <p:cNvSpPr>
                <a:spLocks noChangeArrowheads="1"/>
              </p:cNvSpPr>
              <p:nvPr/>
            </p:nvSpPr>
            <p:spPr bwMode="auto">
              <a:xfrm>
                <a:off x="2068511" y="4846637"/>
                <a:ext cx="3079801" cy="866856"/>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rgbClr val="0D0D0D"/>
                  </a:solidFill>
                  <a:latin typeface="Arial" charset="0"/>
                  <a:ea typeface="+mn-ea"/>
                </a:endParaRPr>
              </a:p>
            </p:txBody>
          </p:sp>
          <p:sp>
            <p:nvSpPr>
              <p:cNvPr id="20" name="Rectangle 19"/>
              <p:cNvSpPr>
                <a:spLocks noChangeArrowheads="1"/>
              </p:cNvSpPr>
              <p:nvPr/>
            </p:nvSpPr>
            <p:spPr bwMode="auto">
              <a:xfrm>
                <a:off x="239712" y="1364670"/>
                <a:ext cx="1670400" cy="69409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dirty="0">
                  <a:solidFill>
                    <a:srgbClr val="0D0D0D"/>
                  </a:solidFill>
                  <a:latin typeface="Arial" charset="0"/>
                  <a:ea typeface="+mn-ea"/>
                </a:endParaRPr>
              </a:p>
            </p:txBody>
          </p:sp>
          <p:sp>
            <p:nvSpPr>
              <p:cNvPr id="21" name="Rectangle 20"/>
              <p:cNvSpPr>
                <a:spLocks noChangeArrowheads="1"/>
              </p:cNvSpPr>
              <p:nvPr/>
            </p:nvSpPr>
            <p:spPr bwMode="auto">
              <a:xfrm>
                <a:off x="239712" y="1764870"/>
                <a:ext cx="1670400" cy="69409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dirty="0">
                  <a:solidFill>
                    <a:srgbClr val="0D0D0D"/>
                  </a:solidFill>
                  <a:latin typeface="Arial" charset="0"/>
                  <a:ea typeface="+mn-ea"/>
                </a:endParaRPr>
              </a:p>
            </p:txBody>
          </p:sp>
          <p:sp>
            <p:nvSpPr>
              <p:cNvPr id="22" name="Rectangle 21"/>
              <p:cNvSpPr>
                <a:spLocks noChangeArrowheads="1"/>
              </p:cNvSpPr>
              <p:nvPr/>
            </p:nvSpPr>
            <p:spPr bwMode="auto">
              <a:xfrm>
                <a:off x="239712" y="2715619"/>
                <a:ext cx="1670400" cy="69409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dirty="0">
                  <a:solidFill>
                    <a:srgbClr val="0D0D0D"/>
                  </a:solidFill>
                  <a:latin typeface="Arial" charset="0"/>
                  <a:ea typeface="+mn-ea"/>
                </a:endParaRPr>
              </a:p>
            </p:txBody>
          </p:sp>
          <p:sp>
            <p:nvSpPr>
              <p:cNvPr id="23" name="Rectangle 22"/>
              <p:cNvSpPr>
                <a:spLocks noChangeArrowheads="1"/>
              </p:cNvSpPr>
              <p:nvPr/>
            </p:nvSpPr>
            <p:spPr bwMode="auto">
              <a:xfrm>
                <a:off x="239712" y="3115818"/>
                <a:ext cx="1670400" cy="69409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1100" dirty="0">
                  <a:solidFill>
                    <a:srgbClr val="0D0D0D"/>
                  </a:solidFill>
                  <a:latin typeface="Arial" charset="0"/>
                  <a:ea typeface="+mn-ea"/>
                </a:endParaRPr>
              </a:p>
            </p:txBody>
          </p:sp>
          <p:cxnSp>
            <p:nvCxnSpPr>
              <p:cNvPr id="65559" name="Curved Connector 20"/>
              <p:cNvCxnSpPr>
                <a:cxnSpLocks noChangeShapeType="1"/>
                <a:stCxn id="32" idx="3"/>
                <a:endCxn id="16" idx="6"/>
              </p:cNvCxnSpPr>
              <p:nvPr/>
            </p:nvCxnSpPr>
            <p:spPr bwMode="auto">
              <a:xfrm rot="5400000">
                <a:off x="4086169" y="1856489"/>
                <a:ext cx="737394" cy="1644307"/>
              </a:xfrm>
              <a:prstGeom prst="curvedConnector2">
                <a:avLst/>
              </a:prstGeom>
              <a:noFill/>
              <a:ln w="19050">
                <a:solidFill>
                  <a:schemeClr val="tx1"/>
                </a:solidFill>
                <a:round/>
                <a:headEnd/>
                <a:tailEnd type="triangle" w="lg" len="med"/>
              </a:ln>
            </p:spPr>
          </p:cxnSp>
          <p:cxnSp>
            <p:nvCxnSpPr>
              <p:cNvPr id="65560" name="Curved Connector 34"/>
              <p:cNvCxnSpPr>
                <a:cxnSpLocks noChangeShapeType="1"/>
                <a:stCxn id="32" idx="3"/>
                <a:endCxn id="17" idx="6"/>
              </p:cNvCxnSpPr>
              <p:nvPr/>
            </p:nvCxnSpPr>
            <p:spPr bwMode="auto">
              <a:xfrm rot="5400000">
                <a:off x="4275520" y="2477741"/>
                <a:ext cx="1169292" cy="833707"/>
              </a:xfrm>
              <a:prstGeom prst="curvedConnector2">
                <a:avLst/>
              </a:prstGeom>
              <a:noFill/>
              <a:ln w="19050">
                <a:solidFill>
                  <a:schemeClr val="tx1"/>
                </a:solidFill>
                <a:round/>
                <a:headEnd/>
                <a:tailEnd type="triangle" w="lg" len="med"/>
              </a:ln>
            </p:spPr>
          </p:cxnSp>
          <p:cxnSp>
            <p:nvCxnSpPr>
              <p:cNvPr id="65561" name="Curved Connector 35"/>
              <p:cNvCxnSpPr>
                <a:cxnSpLocks noChangeShapeType="1"/>
                <a:stCxn id="17" idx="2"/>
                <a:endCxn id="18" idx="0"/>
              </p:cNvCxnSpPr>
              <p:nvPr/>
            </p:nvCxnSpPr>
            <p:spPr bwMode="auto">
              <a:xfrm rot="10800000" flipV="1">
                <a:off x="1074917" y="3479234"/>
                <a:ext cx="2898598" cy="1214999"/>
              </a:xfrm>
              <a:prstGeom prst="curvedConnector2">
                <a:avLst/>
              </a:prstGeom>
              <a:noFill/>
              <a:ln w="19050">
                <a:solidFill>
                  <a:schemeClr val="tx1"/>
                </a:solidFill>
                <a:round/>
                <a:headEnd/>
                <a:tailEnd type="triangle" w="lg" len="med"/>
              </a:ln>
            </p:spPr>
          </p:cxnSp>
          <p:cxnSp>
            <p:nvCxnSpPr>
              <p:cNvPr id="65562" name="Straight Arrow Connector 26"/>
              <p:cNvCxnSpPr>
                <a:cxnSpLocks noChangeShapeType="1"/>
                <a:stCxn id="16" idx="2"/>
                <a:endCxn id="22" idx="3"/>
              </p:cNvCxnSpPr>
              <p:nvPr/>
            </p:nvCxnSpPr>
            <p:spPr bwMode="auto">
              <a:xfrm rot="10800000" flipV="1">
                <a:off x="1910112" y="3047338"/>
                <a:ext cx="1252798" cy="15326"/>
              </a:xfrm>
              <a:prstGeom prst="straightConnector1">
                <a:avLst/>
              </a:prstGeom>
              <a:noFill/>
              <a:ln w="19050">
                <a:solidFill>
                  <a:schemeClr val="tx1"/>
                </a:solidFill>
                <a:round/>
                <a:headEnd/>
                <a:tailEnd type="triangle" w="lg" len="med"/>
              </a:ln>
            </p:spPr>
          </p:cxnSp>
          <p:cxnSp>
            <p:nvCxnSpPr>
              <p:cNvPr id="65563" name="Straight Arrow Connector 27"/>
              <p:cNvCxnSpPr>
                <a:cxnSpLocks noChangeShapeType="1"/>
                <a:stCxn id="16" idx="2"/>
                <a:endCxn id="23" idx="3"/>
              </p:cNvCxnSpPr>
              <p:nvPr/>
            </p:nvCxnSpPr>
            <p:spPr bwMode="auto">
              <a:xfrm rot="10800000" flipV="1">
                <a:off x="1910112" y="3047338"/>
                <a:ext cx="1252798" cy="415526"/>
              </a:xfrm>
              <a:prstGeom prst="straightConnector1">
                <a:avLst/>
              </a:prstGeom>
              <a:noFill/>
              <a:ln w="19050">
                <a:solidFill>
                  <a:schemeClr val="tx1"/>
                </a:solidFill>
                <a:round/>
                <a:headEnd/>
                <a:tailEnd type="triangle" w="lg" len="med"/>
              </a:ln>
            </p:spPr>
          </p:cxnSp>
          <p:cxnSp>
            <p:nvCxnSpPr>
              <p:cNvPr id="65564" name="Straight Arrow Connector 28"/>
              <p:cNvCxnSpPr>
                <a:cxnSpLocks noChangeShapeType="1"/>
                <a:stCxn id="32" idx="2"/>
                <a:endCxn id="20" idx="3"/>
              </p:cNvCxnSpPr>
              <p:nvPr/>
            </p:nvCxnSpPr>
            <p:spPr bwMode="auto">
              <a:xfrm rot="10800000">
                <a:off x="1910115" y="1711719"/>
                <a:ext cx="2977801" cy="291748"/>
              </a:xfrm>
              <a:prstGeom prst="straightConnector1">
                <a:avLst/>
              </a:prstGeom>
              <a:noFill/>
              <a:ln w="19050">
                <a:solidFill>
                  <a:schemeClr val="tx1"/>
                </a:solidFill>
                <a:round/>
                <a:headEnd/>
                <a:tailEnd type="triangle" w="lg" len="med"/>
              </a:ln>
            </p:spPr>
          </p:cxnSp>
          <p:cxnSp>
            <p:nvCxnSpPr>
              <p:cNvPr id="65565" name="Straight Arrow Connector 29"/>
              <p:cNvCxnSpPr>
                <a:cxnSpLocks noChangeShapeType="1"/>
                <a:stCxn id="32" idx="2"/>
                <a:endCxn id="21" idx="3"/>
              </p:cNvCxnSpPr>
              <p:nvPr/>
            </p:nvCxnSpPr>
            <p:spPr bwMode="auto">
              <a:xfrm rot="10800000" flipV="1">
                <a:off x="1910115" y="2003467"/>
                <a:ext cx="2977801" cy="108452"/>
              </a:xfrm>
              <a:prstGeom prst="straightConnector1">
                <a:avLst/>
              </a:prstGeom>
              <a:noFill/>
              <a:ln w="19050">
                <a:solidFill>
                  <a:schemeClr val="tx1"/>
                </a:solidFill>
                <a:round/>
                <a:headEnd/>
                <a:tailEnd type="triangle" w="lg" len="med"/>
              </a:ln>
            </p:spPr>
          </p:cxnSp>
          <p:cxnSp>
            <p:nvCxnSpPr>
              <p:cNvPr id="65566" name="Straight Arrow Connector 30"/>
              <p:cNvCxnSpPr>
                <a:cxnSpLocks noChangeShapeType="1"/>
                <a:stCxn id="17" idx="4"/>
                <a:endCxn id="19" idx="0"/>
              </p:cNvCxnSpPr>
              <p:nvPr/>
            </p:nvCxnSpPr>
            <p:spPr bwMode="auto">
              <a:xfrm rot="5400000">
                <a:off x="3303015" y="3941238"/>
                <a:ext cx="1210798" cy="600002"/>
              </a:xfrm>
              <a:prstGeom prst="straightConnector1">
                <a:avLst/>
              </a:prstGeom>
              <a:noFill/>
              <a:ln w="19050">
                <a:solidFill>
                  <a:schemeClr val="tx1"/>
                </a:solidFill>
                <a:round/>
                <a:headEnd/>
                <a:tailEnd type="triangle" w="lg" len="med"/>
              </a:ln>
            </p:spPr>
          </p:cxnSp>
          <p:sp>
            <p:nvSpPr>
              <p:cNvPr id="32" name="Oval 31"/>
              <p:cNvSpPr>
                <a:spLocks noChangeArrowheads="1"/>
              </p:cNvSpPr>
              <p:nvPr/>
            </p:nvSpPr>
            <p:spPr bwMode="auto">
              <a:xfrm>
                <a:off x="4887913" y="1570039"/>
                <a:ext cx="2656972" cy="866855"/>
              </a:xfrm>
              <a:prstGeom prst="ellipse">
                <a:avLst/>
              </a:prstGeom>
              <a:gradFill rotWithShape="1">
                <a:gsLst>
                  <a:gs pos="0">
                    <a:srgbClr val="00B9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chemeClr val="tx1">
                      <a:lumMod val="95000"/>
                      <a:lumOff val="5000"/>
                    </a:schemeClr>
                  </a:solidFill>
                  <a:latin typeface="Arial" charset="0"/>
                  <a:ea typeface="+mn-ea"/>
                </a:endParaRPr>
              </a:p>
            </p:txBody>
          </p:sp>
          <p:sp>
            <p:nvSpPr>
              <p:cNvPr id="33" name="Oval 32"/>
              <p:cNvSpPr>
                <a:spLocks noChangeArrowheads="1"/>
              </p:cNvSpPr>
              <p:nvPr/>
            </p:nvSpPr>
            <p:spPr bwMode="auto">
              <a:xfrm>
                <a:off x="5116511" y="3838048"/>
                <a:ext cx="2047373" cy="866855"/>
              </a:xfrm>
              <a:prstGeom prst="ellipse">
                <a:avLst/>
              </a:prstGeom>
              <a:solidFill>
                <a:srgbClr val="3366FF"/>
              </a:solidFill>
              <a:ln w="9525">
                <a:solidFill>
                  <a:schemeClr val="tx1"/>
                </a:solidFill>
                <a:round/>
                <a:headEnd/>
                <a:tailEnd/>
              </a:ln>
              <a:effectLst>
                <a:outerShdw dist="38100" dir="2700000" algn="tl" rotWithShape="0">
                  <a:srgbClr val="808080">
                    <a:alpha val="42999"/>
                  </a:srgbClr>
                </a:outerShdw>
              </a:effectLst>
            </p:spPr>
            <p:txBody>
              <a:bodyPr anchor="ctr">
                <a:spAutoFit/>
              </a:bodyPr>
              <a:lstStyle/>
              <a:p>
                <a:pPr algn="ctr" hangingPunct="0">
                  <a:lnSpc>
                    <a:spcPct val="87000"/>
                  </a:lnSpc>
                  <a:buClr>
                    <a:srgbClr val="000000"/>
                  </a:buClr>
                  <a:buSzPct val="100000"/>
                  <a:buFont typeface="Times New Roman" charset="0"/>
                  <a:buNone/>
                  <a:defRPr/>
                </a:pPr>
                <a:endParaRPr lang="en-US" sz="900" noProof="1">
                  <a:solidFill>
                    <a:srgbClr val="CFD20F"/>
                  </a:solidFill>
                  <a:latin typeface="Arial" charset="0"/>
                  <a:ea typeface="+mn-ea"/>
                </a:endParaRPr>
              </a:p>
            </p:txBody>
          </p:sp>
          <p:cxnSp>
            <p:nvCxnSpPr>
              <p:cNvPr id="65569" name="Straight Arrow Connector 33"/>
              <p:cNvCxnSpPr>
                <a:cxnSpLocks noChangeShapeType="1"/>
                <a:stCxn id="17" idx="5"/>
                <a:endCxn id="33" idx="2"/>
              </p:cNvCxnSpPr>
              <p:nvPr/>
            </p:nvCxnSpPr>
            <p:spPr bwMode="auto">
              <a:xfrm rot="16200000" flipH="1">
                <a:off x="4404758" y="3559723"/>
                <a:ext cx="681502" cy="742000"/>
              </a:xfrm>
              <a:prstGeom prst="straightConnector1">
                <a:avLst/>
              </a:prstGeom>
              <a:noFill/>
              <a:ln w="19050">
                <a:solidFill>
                  <a:schemeClr val="tx1"/>
                </a:solidFill>
                <a:round/>
                <a:headEnd/>
                <a:tailEnd type="triangle" w="lg" len="med"/>
              </a:ln>
            </p:spPr>
          </p:cxnSp>
          <p:cxnSp>
            <p:nvCxnSpPr>
              <p:cNvPr id="65570" name="Straight Arrow Connector 34"/>
              <p:cNvCxnSpPr>
                <a:cxnSpLocks noChangeShapeType="1"/>
                <a:stCxn id="8" idx="2"/>
                <a:endCxn id="33" idx="6"/>
              </p:cNvCxnSpPr>
              <p:nvPr/>
            </p:nvCxnSpPr>
            <p:spPr bwMode="auto">
              <a:xfrm rot="10800000" flipV="1">
                <a:off x="7163884" y="4141884"/>
                <a:ext cx="1229228" cy="129589"/>
              </a:xfrm>
              <a:prstGeom prst="straightConnector1">
                <a:avLst/>
              </a:prstGeom>
              <a:noFill/>
              <a:ln w="19050">
                <a:solidFill>
                  <a:schemeClr val="tx1"/>
                </a:solidFill>
                <a:round/>
                <a:headEnd/>
                <a:tailEnd type="triangle" w="lg" len="med"/>
              </a:ln>
            </p:spPr>
          </p:cxnSp>
        </p:gr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Grp="1" noChangeArrowheads="1"/>
          </p:cNvSpPr>
          <p:nvPr>
            <p:ph type="title"/>
          </p:nvPr>
        </p:nvSpPr>
        <p:spPr/>
        <p:txBody>
          <a:bodyPr/>
          <a:lstStyle/>
          <a:p>
            <a:r>
              <a:rPr lang="en-US" smtClean="0"/>
              <a:t>Combine with different datasets</a:t>
            </a:r>
          </a:p>
        </p:txBody>
      </p:sp>
      <p:sp>
        <p:nvSpPr>
          <p:cNvPr id="67587" name="Rectangle 2"/>
          <p:cNvSpPr>
            <a:spLocks noGrp="1" noChangeArrowheads="1"/>
          </p:cNvSpPr>
          <p:nvPr>
            <p:ph sz="quarter" idx="1"/>
          </p:nvPr>
        </p:nvSpPr>
        <p:spPr>
          <a:xfrm>
            <a:off x="456480" y="1219809"/>
            <a:ext cx="8231040" cy="4936838"/>
          </a:xfrm>
        </p:spPr>
        <p:txBody>
          <a:bodyPr/>
          <a:lstStyle/>
          <a:p>
            <a:r>
              <a:rPr lang="en-US" smtClean="0"/>
              <a:t>Using, e.g., the “Person”, the dataset can be combined with other sources</a:t>
            </a:r>
          </a:p>
          <a:p>
            <a:r>
              <a:rPr lang="en-US" smtClean="0"/>
              <a:t>For example, data in Wikipedia can be extracted using dedicated tools</a:t>
            </a:r>
          </a:p>
          <a:p>
            <a:pPr lvl="1"/>
            <a:r>
              <a:rPr lang="en-US" smtClean="0"/>
              <a:t>e.g., the “</a:t>
            </a:r>
            <a:r>
              <a:rPr lang="en-US" smtClean="0">
                <a:hlinkClick r:id="rId3"/>
              </a:rPr>
              <a:t>dbpedia</a:t>
            </a:r>
            <a:r>
              <a:rPr lang="en-US" smtClean="0"/>
              <a:t>” project can extract the “infobox” information from Wikipedia already…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Merge with Wikipedia data</a:t>
            </a:r>
          </a:p>
        </p:txBody>
      </p:sp>
      <p:sp>
        <p:nvSpPr>
          <p:cNvPr id="6" name="Oval 5"/>
          <p:cNvSpPr>
            <a:spLocks noChangeArrowheads="1"/>
          </p:cNvSpPr>
          <p:nvPr/>
        </p:nvSpPr>
        <p:spPr bwMode="auto">
          <a:xfrm>
            <a:off x="7613280" y="3636382"/>
            <a:ext cx="408960" cy="241945"/>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8" name="Rectangle 7"/>
          <p:cNvSpPr>
            <a:spLocks noChangeArrowheads="1"/>
          </p:cNvSpPr>
          <p:nvPr/>
        </p:nvSpPr>
        <p:spPr bwMode="auto">
          <a:xfrm>
            <a:off x="7475040" y="4120274"/>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Besse, Christianne</a:t>
            </a:r>
          </a:p>
        </p:txBody>
      </p:sp>
      <p:sp>
        <p:nvSpPr>
          <p:cNvPr id="9" name="Rectangle 8"/>
          <p:cNvSpPr>
            <a:spLocks noChangeArrowheads="1"/>
          </p:cNvSpPr>
          <p:nvPr/>
        </p:nvSpPr>
        <p:spPr bwMode="auto">
          <a:xfrm>
            <a:off x="7475040" y="1908201"/>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fr-FR" sz="900" b="1" dirty="0">
                <a:solidFill>
                  <a:srgbClr val="0D0D0D"/>
                </a:solidFill>
              </a:rPr>
              <a:t>Le palais des miroirs</a:t>
            </a:r>
          </a:p>
        </p:txBody>
      </p:sp>
      <p:sp>
        <p:nvSpPr>
          <p:cNvPr id="69638" name="TextBox 10"/>
          <p:cNvSpPr txBox="1">
            <a:spLocks noChangeArrowheads="1"/>
          </p:cNvSpPr>
          <p:nvPr/>
        </p:nvSpPr>
        <p:spPr bwMode="auto">
          <a:xfrm>
            <a:off x="6714720" y="1977329"/>
            <a:ext cx="6912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f:original</a:t>
            </a:r>
          </a:p>
        </p:txBody>
      </p:sp>
      <p:sp>
        <p:nvSpPr>
          <p:cNvPr id="69639" name="TextBox 11"/>
          <p:cNvSpPr txBox="1">
            <a:spLocks noChangeArrowheads="1"/>
          </p:cNvSpPr>
          <p:nvPr/>
        </p:nvSpPr>
        <p:spPr bwMode="auto">
          <a:xfrm>
            <a:off x="770400" y="3636383"/>
            <a:ext cx="4838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69640" name="TextBox 12"/>
          <p:cNvSpPr txBox="1">
            <a:spLocks noChangeArrowheads="1"/>
          </p:cNvSpPr>
          <p:nvPr/>
        </p:nvSpPr>
        <p:spPr bwMode="auto">
          <a:xfrm>
            <a:off x="7544160" y="3221619"/>
            <a:ext cx="80640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f:traducteur</a:t>
            </a:r>
          </a:p>
        </p:txBody>
      </p:sp>
      <p:sp>
        <p:nvSpPr>
          <p:cNvPr id="69641" name="TextBox 13"/>
          <p:cNvSpPr txBox="1">
            <a:spLocks noChangeArrowheads="1"/>
          </p:cNvSpPr>
          <p:nvPr/>
        </p:nvSpPr>
        <p:spPr bwMode="auto">
          <a:xfrm>
            <a:off x="4364640" y="2874542"/>
            <a:ext cx="62208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f:auteur</a:t>
            </a:r>
          </a:p>
        </p:txBody>
      </p:sp>
      <p:sp>
        <p:nvSpPr>
          <p:cNvPr id="69642" name="TextBox 14"/>
          <p:cNvSpPr txBox="1">
            <a:spLocks noChangeArrowheads="1"/>
          </p:cNvSpPr>
          <p:nvPr/>
        </p:nvSpPr>
        <p:spPr bwMode="auto">
          <a:xfrm rot="-1725264">
            <a:off x="7136640" y="2266798"/>
            <a:ext cx="61344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f:titre</a:t>
            </a:r>
          </a:p>
        </p:txBody>
      </p:sp>
      <p:sp>
        <p:nvSpPr>
          <p:cNvPr id="16" name="Oval 15"/>
          <p:cNvSpPr>
            <a:spLocks noChangeArrowheads="1"/>
          </p:cNvSpPr>
          <p:nvPr/>
        </p:nvSpPr>
        <p:spPr bwMode="auto">
          <a:xfrm>
            <a:off x="5885281" y="2737728"/>
            <a:ext cx="2410560" cy="292350"/>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http://…isbn/2020386682</a:t>
            </a:r>
          </a:p>
        </p:txBody>
      </p:sp>
      <p:cxnSp>
        <p:nvCxnSpPr>
          <p:cNvPr id="69644" name="Straight Arrow Connector 17"/>
          <p:cNvCxnSpPr>
            <a:cxnSpLocks noChangeShapeType="1"/>
            <a:stCxn id="16" idx="4"/>
            <a:endCxn id="6" idx="1"/>
          </p:cNvCxnSpPr>
          <p:nvPr/>
        </p:nvCxnSpPr>
        <p:spPr bwMode="auto">
          <a:xfrm rot="16200000" flipH="1">
            <a:off x="7061007" y="3059632"/>
            <a:ext cx="642307" cy="583200"/>
          </a:xfrm>
          <a:prstGeom prst="straightConnector1">
            <a:avLst/>
          </a:prstGeom>
          <a:noFill/>
          <a:ln w="19050">
            <a:solidFill>
              <a:schemeClr val="tx1"/>
            </a:solidFill>
            <a:round/>
            <a:headEnd/>
            <a:tailEnd type="triangle" w="lg" len="med"/>
          </a:ln>
        </p:spPr>
      </p:cxnSp>
      <p:cxnSp>
        <p:nvCxnSpPr>
          <p:cNvPr id="69645" name="Straight Arrow Connector 18"/>
          <p:cNvCxnSpPr>
            <a:cxnSpLocks noChangeShapeType="1"/>
            <a:stCxn id="6" idx="5"/>
            <a:endCxn id="8" idx="0"/>
          </p:cNvCxnSpPr>
          <p:nvPr/>
        </p:nvCxnSpPr>
        <p:spPr bwMode="auto">
          <a:xfrm rot="16200000" flipH="1">
            <a:off x="7944466" y="3862499"/>
            <a:ext cx="276509" cy="239040"/>
          </a:xfrm>
          <a:prstGeom prst="straightConnector1">
            <a:avLst/>
          </a:prstGeom>
          <a:noFill/>
          <a:ln w="19050">
            <a:solidFill>
              <a:schemeClr val="tx1"/>
            </a:solidFill>
            <a:round/>
            <a:headEnd/>
            <a:tailEnd type="triangle" w="lg" len="med"/>
          </a:ln>
        </p:spPr>
      </p:cxnSp>
      <p:cxnSp>
        <p:nvCxnSpPr>
          <p:cNvPr id="69646" name="Straight Arrow Connector 19"/>
          <p:cNvCxnSpPr>
            <a:cxnSpLocks noChangeShapeType="1"/>
            <a:stCxn id="16" idx="0"/>
            <a:endCxn id="9" idx="2"/>
          </p:cNvCxnSpPr>
          <p:nvPr/>
        </p:nvCxnSpPr>
        <p:spPr bwMode="auto">
          <a:xfrm rot="5400000" flipH="1" flipV="1">
            <a:off x="7336047" y="1871536"/>
            <a:ext cx="620706" cy="1111680"/>
          </a:xfrm>
          <a:prstGeom prst="straightConnector1">
            <a:avLst/>
          </a:prstGeom>
          <a:noFill/>
          <a:ln w="19050">
            <a:solidFill>
              <a:schemeClr val="tx1"/>
            </a:solidFill>
            <a:round/>
            <a:headEnd/>
            <a:tailEnd type="triangle" w="lg" len="med"/>
          </a:ln>
        </p:spPr>
      </p:cxnSp>
      <p:cxnSp>
        <p:nvCxnSpPr>
          <p:cNvPr id="69647" name="Straight Arrow Connector 20"/>
          <p:cNvCxnSpPr>
            <a:cxnSpLocks noChangeShapeType="1"/>
            <a:stCxn id="16" idx="0"/>
            <a:endCxn id="47" idx="5"/>
          </p:cNvCxnSpPr>
          <p:nvPr/>
        </p:nvCxnSpPr>
        <p:spPr bwMode="auto">
          <a:xfrm rot="16200000" flipV="1">
            <a:off x="6259624" y="1906793"/>
            <a:ext cx="1062832" cy="599040"/>
          </a:xfrm>
          <a:prstGeom prst="straightConnector1">
            <a:avLst/>
          </a:prstGeom>
          <a:noFill/>
          <a:ln w="19050">
            <a:solidFill>
              <a:schemeClr val="tx1"/>
            </a:solidFill>
            <a:round/>
            <a:headEnd/>
            <a:tailEnd type="triangle" w="lg" len="med"/>
          </a:ln>
        </p:spPr>
      </p:cxnSp>
      <p:sp>
        <p:nvSpPr>
          <p:cNvPr id="69648" name="TextBox 21"/>
          <p:cNvSpPr txBox="1">
            <a:spLocks noChangeArrowheads="1"/>
          </p:cNvSpPr>
          <p:nvPr/>
        </p:nvSpPr>
        <p:spPr bwMode="auto">
          <a:xfrm>
            <a:off x="8304480" y="3774637"/>
            <a:ext cx="55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23" name="Oval 22"/>
          <p:cNvSpPr>
            <a:spLocks noChangeArrowheads="1"/>
          </p:cNvSpPr>
          <p:nvPr/>
        </p:nvSpPr>
        <p:spPr bwMode="auto">
          <a:xfrm>
            <a:off x="2868480" y="2622516"/>
            <a:ext cx="426240" cy="283709"/>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4" name="Oval 23"/>
          <p:cNvSpPr>
            <a:spLocks noChangeArrowheads="1"/>
          </p:cNvSpPr>
          <p:nvPr/>
        </p:nvSpPr>
        <p:spPr bwMode="auto">
          <a:xfrm>
            <a:off x="3604320" y="3014238"/>
            <a:ext cx="426240" cy="283709"/>
          </a:xfrm>
          <a:prstGeom prst="ellipse">
            <a:avLst/>
          </a:prstGeom>
          <a:gradFill rotWithShape="1">
            <a:gsLst>
              <a:gs pos="0">
                <a:srgbClr val="00B8FF"/>
              </a:gs>
              <a:gs pos="100000">
                <a:srgbClr val="C0CF14"/>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5" name="Rectangle 24"/>
          <p:cNvSpPr>
            <a:spLocks noChangeArrowheads="1"/>
          </p:cNvSpPr>
          <p:nvPr/>
        </p:nvSpPr>
        <p:spPr bwMode="auto">
          <a:xfrm>
            <a:off x="217440" y="4258528"/>
            <a:ext cx="1514880" cy="208821"/>
          </a:xfrm>
          <a:prstGeom prst="rect">
            <a:avLst/>
          </a:prstGeom>
          <a:gradFill rotWithShape="1">
            <a:gsLst>
              <a:gs pos="0">
                <a:srgbClr val="00B8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26" name="Oval 25"/>
          <p:cNvSpPr>
            <a:spLocks noChangeArrowheads="1"/>
          </p:cNvSpPr>
          <p:nvPr/>
        </p:nvSpPr>
        <p:spPr bwMode="auto">
          <a:xfrm>
            <a:off x="1876320" y="4258528"/>
            <a:ext cx="2793600" cy="29235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http://www.amitavghosh.com</a:t>
            </a:r>
          </a:p>
        </p:txBody>
      </p:sp>
      <p:sp>
        <p:nvSpPr>
          <p:cNvPr id="27" name="Rectangle 26"/>
          <p:cNvSpPr>
            <a:spLocks noChangeArrowheads="1"/>
          </p:cNvSpPr>
          <p:nvPr/>
        </p:nvSpPr>
        <p:spPr bwMode="auto">
          <a:xfrm>
            <a:off x="217440" y="1329261"/>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The Glass Palace</a:t>
            </a:r>
          </a:p>
        </p:txBody>
      </p:sp>
      <p:sp>
        <p:nvSpPr>
          <p:cNvPr id="28" name="Rectangle 27"/>
          <p:cNvSpPr>
            <a:spLocks noChangeArrowheads="1"/>
          </p:cNvSpPr>
          <p:nvPr/>
        </p:nvSpPr>
        <p:spPr bwMode="auto">
          <a:xfrm>
            <a:off x="217440" y="1674897"/>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2000</a:t>
            </a:r>
          </a:p>
        </p:txBody>
      </p:sp>
      <p:sp>
        <p:nvSpPr>
          <p:cNvPr id="29" name="Rectangle 28"/>
          <p:cNvSpPr>
            <a:spLocks noChangeArrowheads="1"/>
          </p:cNvSpPr>
          <p:nvPr/>
        </p:nvSpPr>
        <p:spPr bwMode="auto">
          <a:xfrm>
            <a:off x="217440" y="2464100"/>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London</a:t>
            </a:r>
          </a:p>
        </p:txBody>
      </p:sp>
      <p:sp>
        <p:nvSpPr>
          <p:cNvPr id="30" name="Rectangle 29"/>
          <p:cNvSpPr>
            <a:spLocks noChangeArrowheads="1"/>
          </p:cNvSpPr>
          <p:nvPr/>
        </p:nvSpPr>
        <p:spPr bwMode="auto">
          <a:xfrm>
            <a:off x="217440" y="2827018"/>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Harper Collins</a:t>
            </a:r>
          </a:p>
        </p:txBody>
      </p:sp>
      <p:cxnSp>
        <p:nvCxnSpPr>
          <p:cNvPr id="69657" name="Curved Connector 20"/>
          <p:cNvCxnSpPr>
            <a:cxnSpLocks noChangeShapeType="1"/>
            <a:stCxn id="47" idx="3"/>
            <a:endCxn id="23" idx="6"/>
          </p:cNvCxnSpPr>
          <p:nvPr/>
        </p:nvCxnSpPr>
        <p:spPr bwMode="auto">
          <a:xfrm rot="5400000">
            <a:off x="3495543" y="1474074"/>
            <a:ext cx="1090194" cy="1491840"/>
          </a:xfrm>
          <a:prstGeom prst="curvedConnector2">
            <a:avLst/>
          </a:prstGeom>
          <a:noFill/>
          <a:ln w="19050">
            <a:solidFill>
              <a:schemeClr val="tx1"/>
            </a:solidFill>
            <a:round/>
            <a:headEnd/>
            <a:tailEnd type="triangle" w="lg" len="med"/>
          </a:ln>
        </p:spPr>
      </p:cxnSp>
      <p:cxnSp>
        <p:nvCxnSpPr>
          <p:cNvPr id="69658" name="Curved Connector 34"/>
          <p:cNvCxnSpPr>
            <a:cxnSpLocks noChangeShapeType="1"/>
            <a:stCxn id="47" idx="3"/>
            <a:endCxn id="24" idx="6"/>
          </p:cNvCxnSpPr>
          <p:nvPr/>
        </p:nvCxnSpPr>
        <p:spPr bwMode="auto">
          <a:xfrm rot="5400000">
            <a:off x="3667603" y="2037854"/>
            <a:ext cx="1481915" cy="756000"/>
          </a:xfrm>
          <a:prstGeom prst="curvedConnector2">
            <a:avLst/>
          </a:prstGeom>
          <a:noFill/>
          <a:ln w="19050">
            <a:solidFill>
              <a:schemeClr val="tx1"/>
            </a:solidFill>
            <a:round/>
            <a:headEnd/>
            <a:tailEnd type="triangle" w="lg" len="med"/>
          </a:ln>
        </p:spPr>
      </p:cxnSp>
      <p:cxnSp>
        <p:nvCxnSpPr>
          <p:cNvPr id="69659" name="Curved Connector 35"/>
          <p:cNvCxnSpPr>
            <a:cxnSpLocks noChangeShapeType="1"/>
            <a:stCxn id="24" idx="2"/>
            <a:endCxn id="25" idx="0"/>
          </p:cNvCxnSpPr>
          <p:nvPr/>
        </p:nvCxnSpPr>
        <p:spPr bwMode="auto">
          <a:xfrm rot="10800000" flipV="1">
            <a:off x="974881" y="3156811"/>
            <a:ext cx="2629440" cy="1101716"/>
          </a:xfrm>
          <a:prstGeom prst="curvedConnector2">
            <a:avLst/>
          </a:prstGeom>
          <a:noFill/>
          <a:ln w="19050">
            <a:solidFill>
              <a:schemeClr val="tx1"/>
            </a:solidFill>
            <a:round/>
            <a:headEnd/>
            <a:tailEnd type="triangle" w="lg" len="med"/>
          </a:ln>
        </p:spPr>
      </p:cxnSp>
      <p:cxnSp>
        <p:nvCxnSpPr>
          <p:cNvPr id="69660" name="Straight Arrow Connector 33"/>
          <p:cNvCxnSpPr>
            <a:cxnSpLocks noChangeShapeType="1"/>
            <a:stCxn id="23" idx="2"/>
            <a:endCxn id="29" idx="3"/>
          </p:cNvCxnSpPr>
          <p:nvPr/>
        </p:nvCxnSpPr>
        <p:spPr bwMode="auto">
          <a:xfrm rot="10800000">
            <a:off x="1732321" y="2580751"/>
            <a:ext cx="1136160" cy="184339"/>
          </a:xfrm>
          <a:prstGeom prst="straightConnector1">
            <a:avLst/>
          </a:prstGeom>
          <a:noFill/>
          <a:ln w="19050">
            <a:solidFill>
              <a:schemeClr val="tx1"/>
            </a:solidFill>
            <a:round/>
            <a:headEnd/>
            <a:tailEnd type="triangle" w="lg" len="med"/>
          </a:ln>
        </p:spPr>
      </p:cxnSp>
      <p:cxnSp>
        <p:nvCxnSpPr>
          <p:cNvPr id="69661" name="Straight Arrow Connector 34"/>
          <p:cNvCxnSpPr>
            <a:cxnSpLocks noChangeShapeType="1"/>
            <a:stCxn id="23" idx="2"/>
            <a:endCxn id="30" idx="3"/>
          </p:cNvCxnSpPr>
          <p:nvPr/>
        </p:nvCxnSpPr>
        <p:spPr bwMode="auto">
          <a:xfrm rot="10800000" flipV="1">
            <a:off x="1732321" y="2765090"/>
            <a:ext cx="1136160" cy="178579"/>
          </a:xfrm>
          <a:prstGeom prst="straightConnector1">
            <a:avLst/>
          </a:prstGeom>
          <a:noFill/>
          <a:ln w="19050">
            <a:solidFill>
              <a:schemeClr val="tx1"/>
            </a:solidFill>
            <a:round/>
            <a:headEnd/>
            <a:tailEnd type="triangle" w="lg" len="med"/>
          </a:ln>
        </p:spPr>
      </p:cxnSp>
      <p:cxnSp>
        <p:nvCxnSpPr>
          <p:cNvPr id="69662" name="Straight Arrow Connector 35"/>
          <p:cNvCxnSpPr>
            <a:cxnSpLocks noChangeShapeType="1"/>
            <a:stCxn id="47" idx="2"/>
            <a:endCxn id="27" idx="3"/>
          </p:cNvCxnSpPr>
          <p:nvPr/>
        </p:nvCxnSpPr>
        <p:spPr bwMode="auto">
          <a:xfrm rot="10800000">
            <a:off x="1732320" y="1445912"/>
            <a:ext cx="2701440" cy="125294"/>
          </a:xfrm>
          <a:prstGeom prst="straightConnector1">
            <a:avLst/>
          </a:prstGeom>
          <a:noFill/>
          <a:ln w="19050">
            <a:solidFill>
              <a:schemeClr val="tx1"/>
            </a:solidFill>
            <a:round/>
            <a:headEnd/>
            <a:tailEnd type="triangle" w="lg" len="med"/>
          </a:ln>
        </p:spPr>
      </p:cxnSp>
      <p:cxnSp>
        <p:nvCxnSpPr>
          <p:cNvPr id="69663" name="Straight Arrow Connector 36"/>
          <p:cNvCxnSpPr>
            <a:cxnSpLocks noChangeShapeType="1"/>
            <a:stCxn id="47" idx="2"/>
            <a:endCxn id="28" idx="3"/>
          </p:cNvCxnSpPr>
          <p:nvPr/>
        </p:nvCxnSpPr>
        <p:spPr bwMode="auto">
          <a:xfrm rot="10800000" flipV="1">
            <a:off x="1732320" y="1571206"/>
            <a:ext cx="2701440" cy="220343"/>
          </a:xfrm>
          <a:prstGeom prst="straightConnector1">
            <a:avLst/>
          </a:prstGeom>
          <a:noFill/>
          <a:ln w="19050">
            <a:solidFill>
              <a:schemeClr val="tx1"/>
            </a:solidFill>
            <a:round/>
            <a:headEnd/>
            <a:tailEnd type="triangle" w="lg" len="med"/>
          </a:ln>
        </p:spPr>
      </p:cxnSp>
      <p:sp>
        <p:nvSpPr>
          <p:cNvPr id="69664" name="TextBox 37"/>
          <p:cNvSpPr txBox="1">
            <a:spLocks noChangeArrowheads="1"/>
          </p:cNvSpPr>
          <p:nvPr/>
        </p:nvSpPr>
        <p:spPr bwMode="auto">
          <a:xfrm rot="238339">
            <a:off x="2311201" y="1267333"/>
            <a:ext cx="531360" cy="20738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a:title</a:t>
            </a:r>
          </a:p>
        </p:txBody>
      </p:sp>
      <p:sp>
        <p:nvSpPr>
          <p:cNvPr id="69665" name="TextBox 38"/>
          <p:cNvSpPr txBox="1">
            <a:spLocks noChangeArrowheads="1"/>
          </p:cNvSpPr>
          <p:nvPr/>
        </p:nvSpPr>
        <p:spPr bwMode="auto">
          <a:xfrm rot="-280414">
            <a:off x="2321280" y="1621268"/>
            <a:ext cx="5126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a:year</a:t>
            </a:r>
          </a:p>
        </p:txBody>
      </p:sp>
      <p:sp>
        <p:nvSpPr>
          <p:cNvPr id="69666" name="TextBox 39"/>
          <p:cNvSpPr txBox="1">
            <a:spLocks noChangeArrowheads="1"/>
          </p:cNvSpPr>
          <p:nvPr/>
        </p:nvSpPr>
        <p:spPr bwMode="auto">
          <a:xfrm rot="610119">
            <a:off x="2072161" y="2416574"/>
            <a:ext cx="49248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a:city</a:t>
            </a:r>
          </a:p>
        </p:txBody>
      </p:sp>
      <p:sp>
        <p:nvSpPr>
          <p:cNvPr id="69667" name="TextBox 40"/>
          <p:cNvSpPr txBox="1">
            <a:spLocks noChangeArrowheads="1"/>
          </p:cNvSpPr>
          <p:nvPr/>
        </p:nvSpPr>
        <p:spPr bwMode="auto">
          <a:xfrm rot="-525120">
            <a:off x="1981440" y="2835659"/>
            <a:ext cx="7516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a:p_name</a:t>
            </a:r>
          </a:p>
        </p:txBody>
      </p:sp>
      <p:sp>
        <p:nvSpPr>
          <p:cNvPr id="69668" name="TextBox 41"/>
          <p:cNvSpPr txBox="1">
            <a:spLocks noChangeArrowheads="1"/>
          </p:cNvSpPr>
          <p:nvPr/>
        </p:nvSpPr>
        <p:spPr bwMode="auto">
          <a:xfrm>
            <a:off x="1006560" y="3429001"/>
            <a:ext cx="5932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a:name</a:t>
            </a:r>
          </a:p>
        </p:txBody>
      </p:sp>
      <p:sp>
        <p:nvSpPr>
          <p:cNvPr id="69669" name="TextBox 42"/>
          <p:cNvSpPr txBox="1">
            <a:spLocks noChangeArrowheads="1"/>
          </p:cNvSpPr>
          <p:nvPr/>
        </p:nvSpPr>
        <p:spPr bwMode="auto">
          <a:xfrm>
            <a:off x="2844001" y="3567256"/>
            <a:ext cx="91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a:homepage</a:t>
            </a:r>
          </a:p>
        </p:txBody>
      </p:sp>
      <p:sp>
        <p:nvSpPr>
          <p:cNvPr id="69670" name="TextBox 43"/>
          <p:cNvSpPr txBox="1">
            <a:spLocks noChangeArrowheads="1"/>
          </p:cNvSpPr>
          <p:nvPr/>
        </p:nvSpPr>
        <p:spPr bwMode="auto">
          <a:xfrm>
            <a:off x="3880801" y="2737729"/>
            <a:ext cx="6408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a:author</a:t>
            </a:r>
          </a:p>
        </p:txBody>
      </p:sp>
      <p:sp>
        <p:nvSpPr>
          <p:cNvPr id="69671" name="TextBox 44"/>
          <p:cNvSpPr txBox="1">
            <a:spLocks noChangeArrowheads="1"/>
          </p:cNvSpPr>
          <p:nvPr/>
        </p:nvSpPr>
        <p:spPr bwMode="auto">
          <a:xfrm rot="-1357246">
            <a:off x="3540960" y="2298481"/>
            <a:ext cx="81648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a:publisher</a:t>
            </a:r>
          </a:p>
        </p:txBody>
      </p:sp>
      <p:cxnSp>
        <p:nvCxnSpPr>
          <p:cNvPr id="69672" name="Straight Arrow Connector 45"/>
          <p:cNvCxnSpPr>
            <a:cxnSpLocks noChangeShapeType="1"/>
            <a:stCxn id="24" idx="4"/>
            <a:endCxn id="26" idx="0"/>
          </p:cNvCxnSpPr>
          <p:nvPr/>
        </p:nvCxnSpPr>
        <p:spPr bwMode="auto">
          <a:xfrm rot="5400000">
            <a:off x="3064990" y="3506077"/>
            <a:ext cx="960581" cy="544320"/>
          </a:xfrm>
          <a:prstGeom prst="straightConnector1">
            <a:avLst/>
          </a:prstGeom>
          <a:noFill/>
          <a:ln w="19050">
            <a:solidFill>
              <a:schemeClr val="tx1"/>
            </a:solidFill>
            <a:round/>
            <a:headEnd/>
            <a:tailEnd type="triangle" w="lg" len="med"/>
          </a:ln>
        </p:spPr>
      </p:cxnSp>
      <p:sp>
        <p:nvSpPr>
          <p:cNvPr id="47" name="Oval 46"/>
          <p:cNvSpPr>
            <a:spLocks noChangeArrowheads="1"/>
          </p:cNvSpPr>
          <p:nvPr/>
        </p:nvSpPr>
        <p:spPr bwMode="auto">
          <a:xfrm>
            <a:off x="4433761" y="1424310"/>
            <a:ext cx="2410560" cy="292350"/>
          </a:xfrm>
          <a:prstGeom prst="ellipse">
            <a:avLst/>
          </a:prstGeom>
          <a:gradFill rotWithShape="1">
            <a:gsLst>
              <a:gs pos="0">
                <a:srgbClr val="00B9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http://…isbn/000651409X</a:t>
            </a:r>
          </a:p>
        </p:txBody>
      </p:sp>
      <p:sp>
        <p:nvSpPr>
          <p:cNvPr id="58" name="Oval 57"/>
          <p:cNvSpPr>
            <a:spLocks noChangeArrowheads="1"/>
          </p:cNvSpPr>
          <p:nvPr/>
        </p:nvSpPr>
        <p:spPr bwMode="auto">
          <a:xfrm>
            <a:off x="4502881" y="3482286"/>
            <a:ext cx="1857600" cy="292351"/>
          </a:xfrm>
          <a:prstGeom prst="ellipse">
            <a:avLst/>
          </a:prstGeom>
          <a:solidFill>
            <a:srgbClr val="3366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CFD20F"/>
                </a:solidFill>
              </a:rPr>
              <a:t>http://…foaf/Person</a:t>
            </a:r>
          </a:p>
        </p:txBody>
      </p:sp>
      <p:cxnSp>
        <p:nvCxnSpPr>
          <p:cNvPr id="69675" name="Straight Arrow Connector 58"/>
          <p:cNvCxnSpPr>
            <a:cxnSpLocks noChangeShapeType="1"/>
            <a:stCxn id="24" idx="5"/>
            <a:endCxn id="58" idx="2"/>
          </p:cNvCxnSpPr>
          <p:nvPr/>
        </p:nvCxnSpPr>
        <p:spPr bwMode="auto">
          <a:xfrm rot="16200000" flipH="1">
            <a:off x="4049981" y="3174842"/>
            <a:ext cx="371559" cy="534240"/>
          </a:xfrm>
          <a:prstGeom prst="straightConnector1">
            <a:avLst/>
          </a:prstGeom>
          <a:noFill/>
          <a:ln w="19050">
            <a:solidFill>
              <a:schemeClr val="tx1"/>
            </a:solidFill>
            <a:round/>
            <a:headEnd/>
            <a:tailEnd type="triangle" w="lg" len="med"/>
          </a:ln>
        </p:spPr>
      </p:cxnSp>
      <p:cxnSp>
        <p:nvCxnSpPr>
          <p:cNvPr id="69676" name="Straight Arrow Connector 61"/>
          <p:cNvCxnSpPr>
            <a:cxnSpLocks noChangeShapeType="1"/>
            <a:stCxn id="6" idx="2"/>
            <a:endCxn id="58" idx="6"/>
          </p:cNvCxnSpPr>
          <p:nvPr/>
        </p:nvCxnSpPr>
        <p:spPr bwMode="auto">
          <a:xfrm rot="10800000">
            <a:off x="6360481" y="3627742"/>
            <a:ext cx="1252800" cy="129614"/>
          </a:xfrm>
          <a:prstGeom prst="straightConnector1">
            <a:avLst/>
          </a:prstGeom>
          <a:noFill/>
          <a:ln w="19050">
            <a:solidFill>
              <a:schemeClr val="tx1"/>
            </a:solidFill>
            <a:round/>
            <a:headEnd/>
            <a:tailEnd type="triangle" w="lg" len="med"/>
          </a:ln>
        </p:spPr>
      </p:cxnSp>
      <p:sp>
        <p:nvSpPr>
          <p:cNvPr id="69677" name="TextBox 64"/>
          <p:cNvSpPr txBox="1">
            <a:spLocks noChangeArrowheads="1"/>
          </p:cNvSpPr>
          <p:nvPr/>
        </p:nvSpPr>
        <p:spPr bwMode="auto">
          <a:xfrm>
            <a:off x="6645601" y="3429001"/>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69678" name="TextBox 65"/>
          <p:cNvSpPr txBox="1">
            <a:spLocks noChangeArrowheads="1"/>
          </p:cNvSpPr>
          <p:nvPr/>
        </p:nvSpPr>
        <p:spPr bwMode="auto">
          <a:xfrm>
            <a:off x="4226401" y="3221619"/>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85" name="Oval 84"/>
          <p:cNvSpPr>
            <a:spLocks noChangeArrowheads="1"/>
          </p:cNvSpPr>
          <p:nvPr/>
        </p:nvSpPr>
        <p:spPr bwMode="auto">
          <a:xfrm>
            <a:off x="1738080" y="5072213"/>
            <a:ext cx="2972160" cy="456617"/>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http://dbpedia.org/../Amitav_Ghosh</a:t>
            </a:r>
          </a:p>
        </p:txBody>
      </p:sp>
      <p:cxnSp>
        <p:nvCxnSpPr>
          <p:cNvPr id="69680" name="Straight Arrow Connector 105"/>
          <p:cNvCxnSpPr>
            <a:cxnSpLocks noChangeShapeType="1"/>
            <a:stCxn id="85" idx="2"/>
            <a:endCxn id="25" idx="2"/>
          </p:cNvCxnSpPr>
          <p:nvPr/>
        </p:nvCxnSpPr>
        <p:spPr bwMode="auto">
          <a:xfrm rot="10800000">
            <a:off x="974880" y="4467350"/>
            <a:ext cx="763200" cy="833173"/>
          </a:xfrm>
          <a:prstGeom prst="straightConnector1">
            <a:avLst/>
          </a:prstGeom>
          <a:noFill/>
          <a:ln w="19050">
            <a:solidFill>
              <a:schemeClr val="tx1"/>
            </a:solidFill>
            <a:round/>
            <a:headEnd/>
            <a:tailEnd type="triangle" w="lg" len="med"/>
          </a:ln>
        </p:spPr>
      </p:cxnSp>
      <p:cxnSp>
        <p:nvCxnSpPr>
          <p:cNvPr id="69681" name="Straight Arrow Connector 111"/>
          <p:cNvCxnSpPr>
            <a:cxnSpLocks noChangeShapeType="1"/>
            <a:stCxn id="85" idx="0"/>
            <a:endCxn id="26" idx="4"/>
          </p:cNvCxnSpPr>
          <p:nvPr/>
        </p:nvCxnSpPr>
        <p:spPr bwMode="auto">
          <a:xfrm rot="5400000" flipH="1" flipV="1">
            <a:off x="2987973" y="4787066"/>
            <a:ext cx="521335" cy="48960"/>
          </a:xfrm>
          <a:prstGeom prst="straightConnector1">
            <a:avLst/>
          </a:prstGeom>
          <a:noFill/>
          <a:ln w="19050">
            <a:solidFill>
              <a:schemeClr val="tx1"/>
            </a:solidFill>
            <a:round/>
            <a:headEnd/>
            <a:tailEnd type="triangle" w="lg" len="med"/>
          </a:ln>
        </p:spPr>
      </p:cxnSp>
      <p:cxnSp>
        <p:nvCxnSpPr>
          <p:cNvPr id="69682" name="Straight Arrow Connector 114"/>
          <p:cNvCxnSpPr>
            <a:cxnSpLocks noChangeShapeType="1"/>
            <a:stCxn id="85" idx="7"/>
            <a:endCxn id="58" idx="4"/>
          </p:cNvCxnSpPr>
          <p:nvPr/>
        </p:nvCxnSpPr>
        <p:spPr bwMode="auto">
          <a:xfrm rot="5400000" flipH="1" flipV="1">
            <a:off x="4171106" y="3878508"/>
            <a:ext cx="1364446" cy="1156704"/>
          </a:xfrm>
          <a:prstGeom prst="straightConnector1">
            <a:avLst/>
          </a:prstGeom>
          <a:noFill/>
          <a:ln w="19050">
            <a:solidFill>
              <a:schemeClr val="tx1"/>
            </a:solidFill>
            <a:round/>
            <a:headEnd/>
            <a:tailEnd type="triangle" w="lg" len="med"/>
          </a:ln>
        </p:spPr>
      </p:cxnSp>
      <p:sp>
        <p:nvSpPr>
          <p:cNvPr id="69683" name="TextBox 139"/>
          <p:cNvSpPr txBox="1">
            <a:spLocks noChangeArrowheads="1"/>
          </p:cNvSpPr>
          <p:nvPr/>
        </p:nvSpPr>
        <p:spPr bwMode="auto">
          <a:xfrm>
            <a:off x="4641121" y="3843765"/>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69684" name="TextBox 140"/>
          <p:cNvSpPr txBox="1">
            <a:spLocks noChangeArrowheads="1"/>
          </p:cNvSpPr>
          <p:nvPr/>
        </p:nvSpPr>
        <p:spPr bwMode="auto">
          <a:xfrm>
            <a:off x="660960" y="4673292"/>
            <a:ext cx="8006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foaf:name</a:t>
            </a:r>
          </a:p>
        </p:txBody>
      </p:sp>
      <p:sp>
        <p:nvSpPr>
          <p:cNvPr id="69685" name="TextBox 141"/>
          <p:cNvSpPr txBox="1">
            <a:spLocks noChangeArrowheads="1"/>
          </p:cNvSpPr>
          <p:nvPr/>
        </p:nvSpPr>
        <p:spPr bwMode="auto">
          <a:xfrm>
            <a:off x="2498400" y="4673292"/>
            <a:ext cx="8294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w:reference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682" name="Straight Arrow Connector 117"/>
          <p:cNvCxnSpPr>
            <a:cxnSpLocks noChangeShapeType="1"/>
            <a:stCxn id="104" idx="0"/>
            <a:endCxn id="47" idx="4"/>
          </p:cNvCxnSpPr>
          <p:nvPr/>
        </p:nvCxnSpPr>
        <p:spPr bwMode="auto">
          <a:xfrm rot="16200000" flipV="1">
            <a:off x="4872090" y="2483611"/>
            <a:ext cx="2871661" cy="1337760"/>
          </a:xfrm>
          <a:prstGeom prst="straightConnector1">
            <a:avLst/>
          </a:prstGeom>
          <a:noFill/>
          <a:ln w="19050">
            <a:solidFill>
              <a:schemeClr val="tx1"/>
            </a:solidFill>
            <a:round/>
            <a:headEnd/>
            <a:tailEnd type="triangle" w="lg" len="med"/>
          </a:ln>
        </p:spPr>
      </p:cxnSp>
      <p:sp>
        <p:nvSpPr>
          <p:cNvPr id="71683"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Merge with Wikipedia data</a:t>
            </a:r>
          </a:p>
        </p:txBody>
      </p:sp>
      <p:sp>
        <p:nvSpPr>
          <p:cNvPr id="6" name="Oval 5"/>
          <p:cNvSpPr>
            <a:spLocks noChangeArrowheads="1"/>
          </p:cNvSpPr>
          <p:nvPr/>
        </p:nvSpPr>
        <p:spPr bwMode="auto">
          <a:xfrm>
            <a:off x="7613280" y="3636382"/>
            <a:ext cx="408960" cy="241945"/>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8" name="Rectangle 7"/>
          <p:cNvSpPr>
            <a:spLocks noChangeArrowheads="1"/>
          </p:cNvSpPr>
          <p:nvPr/>
        </p:nvSpPr>
        <p:spPr bwMode="auto">
          <a:xfrm>
            <a:off x="7475040" y="4120274"/>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Besse, Christianne</a:t>
            </a:r>
          </a:p>
        </p:txBody>
      </p:sp>
      <p:sp>
        <p:nvSpPr>
          <p:cNvPr id="9" name="Rectangle 8"/>
          <p:cNvSpPr>
            <a:spLocks noChangeArrowheads="1"/>
          </p:cNvSpPr>
          <p:nvPr/>
        </p:nvSpPr>
        <p:spPr bwMode="auto">
          <a:xfrm>
            <a:off x="7475040" y="1908201"/>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fr-FR" sz="900" b="1" dirty="0">
                <a:solidFill>
                  <a:srgbClr val="0D0D0D"/>
                </a:solidFill>
              </a:rPr>
              <a:t>Le palais des miroirs</a:t>
            </a:r>
          </a:p>
        </p:txBody>
      </p:sp>
      <p:sp>
        <p:nvSpPr>
          <p:cNvPr id="71687" name="TextBox 10"/>
          <p:cNvSpPr txBox="1">
            <a:spLocks noChangeArrowheads="1"/>
          </p:cNvSpPr>
          <p:nvPr/>
        </p:nvSpPr>
        <p:spPr bwMode="auto">
          <a:xfrm>
            <a:off x="6714720" y="1977329"/>
            <a:ext cx="6912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f:original</a:t>
            </a:r>
          </a:p>
        </p:txBody>
      </p:sp>
      <p:sp>
        <p:nvSpPr>
          <p:cNvPr id="71688" name="TextBox 11"/>
          <p:cNvSpPr txBox="1">
            <a:spLocks noChangeArrowheads="1"/>
          </p:cNvSpPr>
          <p:nvPr/>
        </p:nvSpPr>
        <p:spPr bwMode="auto">
          <a:xfrm>
            <a:off x="701280" y="3636383"/>
            <a:ext cx="55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71689" name="TextBox 12"/>
          <p:cNvSpPr txBox="1">
            <a:spLocks noChangeArrowheads="1"/>
          </p:cNvSpPr>
          <p:nvPr/>
        </p:nvSpPr>
        <p:spPr bwMode="auto">
          <a:xfrm>
            <a:off x="7544160" y="3221619"/>
            <a:ext cx="80640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f:traducteur</a:t>
            </a:r>
          </a:p>
        </p:txBody>
      </p:sp>
      <p:sp>
        <p:nvSpPr>
          <p:cNvPr id="71690" name="TextBox 13"/>
          <p:cNvSpPr txBox="1">
            <a:spLocks noChangeArrowheads="1"/>
          </p:cNvSpPr>
          <p:nvPr/>
        </p:nvSpPr>
        <p:spPr bwMode="auto">
          <a:xfrm>
            <a:off x="4364640" y="2874542"/>
            <a:ext cx="69120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f:auteur</a:t>
            </a:r>
          </a:p>
        </p:txBody>
      </p:sp>
      <p:sp>
        <p:nvSpPr>
          <p:cNvPr id="71691" name="TextBox 14"/>
          <p:cNvSpPr txBox="1">
            <a:spLocks noChangeArrowheads="1"/>
          </p:cNvSpPr>
          <p:nvPr/>
        </p:nvSpPr>
        <p:spPr bwMode="auto">
          <a:xfrm rot="-1725264">
            <a:off x="7136640" y="2266798"/>
            <a:ext cx="61344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f:titre</a:t>
            </a:r>
          </a:p>
        </p:txBody>
      </p:sp>
      <p:sp>
        <p:nvSpPr>
          <p:cNvPr id="16" name="Oval 15"/>
          <p:cNvSpPr>
            <a:spLocks noChangeArrowheads="1"/>
          </p:cNvSpPr>
          <p:nvPr/>
        </p:nvSpPr>
        <p:spPr bwMode="auto">
          <a:xfrm>
            <a:off x="5885281" y="2737728"/>
            <a:ext cx="2410560" cy="292350"/>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http://…isbn/2020386682</a:t>
            </a:r>
          </a:p>
        </p:txBody>
      </p:sp>
      <p:cxnSp>
        <p:nvCxnSpPr>
          <p:cNvPr id="71693" name="Straight Arrow Connector 17"/>
          <p:cNvCxnSpPr>
            <a:cxnSpLocks noChangeShapeType="1"/>
            <a:stCxn id="16" idx="4"/>
            <a:endCxn id="6" idx="1"/>
          </p:cNvCxnSpPr>
          <p:nvPr/>
        </p:nvCxnSpPr>
        <p:spPr bwMode="auto">
          <a:xfrm rot="16200000" flipH="1">
            <a:off x="7061007" y="3059632"/>
            <a:ext cx="642307" cy="583200"/>
          </a:xfrm>
          <a:prstGeom prst="straightConnector1">
            <a:avLst/>
          </a:prstGeom>
          <a:noFill/>
          <a:ln w="19050">
            <a:solidFill>
              <a:schemeClr val="tx1"/>
            </a:solidFill>
            <a:round/>
            <a:headEnd/>
            <a:tailEnd type="triangle" w="lg" len="med"/>
          </a:ln>
        </p:spPr>
      </p:cxnSp>
      <p:cxnSp>
        <p:nvCxnSpPr>
          <p:cNvPr id="71694" name="Straight Arrow Connector 18"/>
          <p:cNvCxnSpPr>
            <a:cxnSpLocks noChangeShapeType="1"/>
            <a:stCxn id="6" idx="5"/>
            <a:endCxn id="8" idx="0"/>
          </p:cNvCxnSpPr>
          <p:nvPr/>
        </p:nvCxnSpPr>
        <p:spPr bwMode="auto">
          <a:xfrm rot="16200000" flipH="1">
            <a:off x="7944466" y="3862499"/>
            <a:ext cx="276509" cy="239040"/>
          </a:xfrm>
          <a:prstGeom prst="straightConnector1">
            <a:avLst/>
          </a:prstGeom>
          <a:noFill/>
          <a:ln w="19050">
            <a:solidFill>
              <a:schemeClr val="tx1"/>
            </a:solidFill>
            <a:round/>
            <a:headEnd/>
            <a:tailEnd type="triangle" w="lg" len="med"/>
          </a:ln>
        </p:spPr>
      </p:cxnSp>
      <p:cxnSp>
        <p:nvCxnSpPr>
          <p:cNvPr id="71695" name="Straight Arrow Connector 19"/>
          <p:cNvCxnSpPr>
            <a:cxnSpLocks noChangeShapeType="1"/>
            <a:stCxn id="16" idx="0"/>
            <a:endCxn id="9" idx="2"/>
          </p:cNvCxnSpPr>
          <p:nvPr/>
        </p:nvCxnSpPr>
        <p:spPr bwMode="auto">
          <a:xfrm rot="5400000" flipH="1" flipV="1">
            <a:off x="7336047" y="1871536"/>
            <a:ext cx="620706" cy="1111680"/>
          </a:xfrm>
          <a:prstGeom prst="straightConnector1">
            <a:avLst/>
          </a:prstGeom>
          <a:noFill/>
          <a:ln w="19050">
            <a:solidFill>
              <a:schemeClr val="tx1"/>
            </a:solidFill>
            <a:round/>
            <a:headEnd/>
            <a:tailEnd type="triangle" w="lg" len="med"/>
          </a:ln>
        </p:spPr>
      </p:cxnSp>
      <p:cxnSp>
        <p:nvCxnSpPr>
          <p:cNvPr id="71696" name="Straight Arrow Connector 20"/>
          <p:cNvCxnSpPr>
            <a:cxnSpLocks noChangeShapeType="1"/>
            <a:stCxn id="16" idx="0"/>
            <a:endCxn id="47" idx="5"/>
          </p:cNvCxnSpPr>
          <p:nvPr/>
        </p:nvCxnSpPr>
        <p:spPr bwMode="auto">
          <a:xfrm rot="16200000" flipV="1">
            <a:off x="6259624" y="1906793"/>
            <a:ext cx="1062832" cy="599040"/>
          </a:xfrm>
          <a:prstGeom prst="straightConnector1">
            <a:avLst/>
          </a:prstGeom>
          <a:noFill/>
          <a:ln w="19050">
            <a:solidFill>
              <a:schemeClr val="tx1"/>
            </a:solidFill>
            <a:round/>
            <a:headEnd/>
            <a:tailEnd type="triangle" w="lg" len="med"/>
          </a:ln>
        </p:spPr>
      </p:cxnSp>
      <p:sp>
        <p:nvSpPr>
          <p:cNvPr id="71697" name="TextBox 21"/>
          <p:cNvSpPr txBox="1">
            <a:spLocks noChangeArrowheads="1"/>
          </p:cNvSpPr>
          <p:nvPr/>
        </p:nvSpPr>
        <p:spPr bwMode="auto">
          <a:xfrm>
            <a:off x="8304480" y="3774637"/>
            <a:ext cx="55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23" name="Oval 22"/>
          <p:cNvSpPr>
            <a:spLocks noChangeArrowheads="1"/>
          </p:cNvSpPr>
          <p:nvPr/>
        </p:nvSpPr>
        <p:spPr bwMode="auto">
          <a:xfrm>
            <a:off x="2868480" y="2622516"/>
            <a:ext cx="426240" cy="283709"/>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4" name="Oval 23"/>
          <p:cNvSpPr>
            <a:spLocks noChangeArrowheads="1"/>
          </p:cNvSpPr>
          <p:nvPr/>
        </p:nvSpPr>
        <p:spPr bwMode="auto">
          <a:xfrm>
            <a:off x="3604320" y="3014238"/>
            <a:ext cx="426240" cy="283709"/>
          </a:xfrm>
          <a:prstGeom prst="ellipse">
            <a:avLst/>
          </a:prstGeom>
          <a:gradFill rotWithShape="1">
            <a:gsLst>
              <a:gs pos="0">
                <a:srgbClr val="00B8FF"/>
              </a:gs>
              <a:gs pos="100000">
                <a:srgbClr val="C0CF14"/>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5" name="Rectangle 24"/>
          <p:cNvSpPr>
            <a:spLocks noChangeArrowheads="1"/>
          </p:cNvSpPr>
          <p:nvPr/>
        </p:nvSpPr>
        <p:spPr bwMode="auto">
          <a:xfrm>
            <a:off x="217440" y="4258528"/>
            <a:ext cx="1514880" cy="208821"/>
          </a:xfrm>
          <a:prstGeom prst="rect">
            <a:avLst/>
          </a:prstGeom>
          <a:gradFill rotWithShape="1">
            <a:gsLst>
              <a:gs pos="0">
                <a:srgbClr val="00B8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26" name="Oval 25"/>
          <p:cNvSpPr>
            <a:spLocks noChangeArrowheads="1"/>
          </p:cNvSpPr>
          <p:nvPr/>
        </p:nvSpPr>
        <p:spPr bwMode="auto">
          <a:xfrm>
            <a:off x="1876320" y="4258528"/>
            <a:ext cx="2793600" cy="29235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http://www.amitavghosh.com</a:t>
            </a:r>
          </a:p>
        </p:txBody>
      </p:sp>
      <p:sp>
        <p:nvSpPr>
          <p:cNvPr id="27" name="Rectangle 26"/>
          <p:cNvSpPr>
            <a:spLocks noChangeArrowheads="1"/>
          </p:cNvSpPr>
          <p:nvPr/>
        </p:nvSpPr>
        <p:spPr bwMode="auto">
          <a:xfrm>
            <a:off x="217440" y="1329261"/>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The Glass Palace</a:t>
            </a:r>
          </a:p>
        </p:txBody>
      </p:sp>
      <p:sp>
        <p:nvSpPr>
          <p:cNvPr id="28" name="Rectangle 27"/>
          <p:cNvSpPr>
            <a:spLocks noChangeArrowheads="1"/>
          </p:cNvSpPr>
          <p:nvPr/>
        </p:nvSpPr>
        <p:spPr bwMode="auto">
          <a:xfrm>
            <a:off x="217440" y="1674897"/>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2000</a:t>
            </a:r>
          </a:p>
        </p:txBody>
      </p:sp>
      <p:sp>
        <p:nvSpPr>
          <p:cNvPr id="29" name="Rectangle 28"/>
          <p:cNvSpPr>
            <a:spLocks noChangeArrowheads="1"/>
          </p:cNvSpPr>
          <p:nvPr/>
        </p:nvSpPr>
        <p:spPr bwMode="auto">
          <a:xfrm>
            <a:off x="217440" y="2464100"/>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London</a:t>
            </a:r>
          </a:p>
        </p:txBody>
      </p:sp>
      <p:sp>
        <p:nvSpPr>
          <p:cNvPr id="30" name="Rectangle 29"/>
          <p:cNvSpPr>
            <a:spLocks noChangeArrowheads="1"/>
          </p:cNvSpPr>
          <p:nvPr/>
        </p:nvSpPr>
        <p:spPr bwMode="auto">
          <a:xfrm>
            <a:off x="217440" y="2827018"/>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Harper Collins</a:t>
            </a:r>
          </a:p>
        </p:txBody>
      </p:sp>
      <p:cxnSp>
        <p:nvCxnSpPr>
          <p:cNvPr id="71706" name="Curved Connector 20"/>
          <p:cNvCxnSpPr>
            <a:cxnSpLocks noChangeShapeType="1"/>
            <a:stCxn id="47" idx="3"/>
            <a:endCxn id="23" idx="6"/>
          </p:cNvCxnSpPr>
          <p:nvPr/>
        </p:nvCxnSpPr>
        <p:spPr bwMode="auto">
          <a:xfrm rot="5400000">
            <a:off x="3495543" y="1474074"/>
            <a:ext cx="1090194" cy="1491840"/>
          </a:xfrm>
          <a:prstGeom prst="curvedConnector2">
            <a:avLst/>
          </a:prstGeom>
          <a:noFill/>
          <a:ln w="19050">
            <a:solidFill>
              <a:schemeClr val="tx1"/>
            </a:solidFill>
            <a:round/>
            <a:headEnd/>
            <a:tailEnd type="triangle" w="lg" len="med"/>
          </a:ln>
        </p:spPr>
      </p:cxnSp>
      <p:cxnSp>
        <p:nvCxnSpPr>
          <p:cNvPr id="71707" name="Curved Connector 34"/>
          <p:cNvCxnSpPr>
            <a:cxnSpLocks noChangeShapeType="1"/>
            <a:stCxn id="47" idx="3"/>
            <a:endCxn id="24" idx="6"/>
          </p:cNvCxnSpPr>
          <p:nvPr/>
        </p:nvCxnSpPr>
        <p:spPr bwMode="auto">
          <a:xfrm rot="5400000">
            <a:off x="3667603" y="2037854"/>
            <a:ext cx="1481915" cy="756000"/>
          </a:xfrm>
          <a:prstGeom prst="curvedConnector2">
            <a:avLst/>
          </a:prstGeom>
          <a:noFill/>
          <a:ln w="19050">
            <a:solidFill>
              <a:schemeClr val="tx1"/>
            </a:solidFill>
            <a:round/>
            <a:headEnd/>
            <a:tailEnd type="triangle" w="lg" len="med"/>
          </a:ln>
        </p:spPr>
      </p:cxnSp>
      <p:cxnSp>
        <p:nvCxnSpPr>
          <p:cNvPr id="71708" name="Curved Connector 35"/>
          <p:cNvCxnSpPr>
            <a:cxnSpLocks noChangeShapeType="1"/>
            <a:stCxn id="24" idx="2"/>
            <a:endCxn id="25" idx="0"/>
          </p:cNvCxnSpPr>
          <p:nvPr/>
        </p:nvCxnSpPr>
        <p:spPr bwMode="auto">
          <a:xfrm rot="10800000" flipV="1">
            <a:off x="974881" y="3156811"/>
            <a:ext cx="2629440" cy="1101716"/>
          </a:xfrm>
          <a:prstGeom prst="curvedConnector2">
            <a:avLst/>
          </a:prstGeom>
          <a:noFill/>
          <a:ln w="19050">
            <a:solidFill>
              <a:schemeClr val="tx1"/>
            </a:solidFill>
            <a:round/>
            <a:headEnd/>
            <a:tailEnd type="triangle" w="lg" len="med"/>
          </a:ln>
        </p:spPr>
      </p:cxnSp>
      <p:cxnSp>
        <p:nvCxnSpPr>
          <p:cNvPr id="71709" name="Straight Arrow Connector 33"/>
          <p:cNvCxnSpPr>
            <a:cxnSpLocks noChangeShapeType="1"/>
            <a:stCxn id="23" idx="2"/>
            <a:endCxn id="29" idx="3"/>
          </p:cNvCxnSpPr>
          <p:nvPr/>
        </p:nvCxnSpPr>
        <p:spPr bwMode="auto">
          <a:xfrm rot="10800000">
            <a:off x="1732321" y="2580751"/>
            <a:ext cx="1136160" cy="184339"/>
          </a:xfrm>
          <a:prstGeom prst="straightConnector1">
            <a:avLst/>
          </a:prstGeom>
          <a:noFill/>
          <a:ln w="19050">
            <a:solidFill>
              <a:schemeClr val="tx1"/>
            </a:solidFill>
            <a:round/>
            <a:headEnd/>
            <a:tailEnd type="triangle" w="lg" len="med"/>
          </a:ln>
        </p:spPr>
      </p:cxnSp>
      <p:cxnSp>
        <p:nvCxnSpPr>
          <p:cNvPr id="71710" name="Straight Arrow Connector 34"/>
          <p:cNvCxnSpPr>
            <a:cxnSpLocks noChangeShapeType="1"/>
            <a:stCxn id="23" idx="2"/>
            <a:endCxn id="30" idx="3"/>
          </p:cNvCxnSpPr>
          <p:nvPr/>
        </p:nvCxnSpPr>
        <p:spPr bwMode="auto">
          <a:xfrm rot="10800000" flipV="1">
            <a:off x="1732321" y="2765090"/>
            <a:ext cx="1136160" cy="178579"/>
          </a:xfrm>
          <a:prstGeom prst="straightConnector1">
            <a:avLst/>
          </a:prstGeom>
          <a:noFill/>
          <a:ln w="19050">
            <a:solidFill>
              <a:schemeClr val="tx1"/>
            </a:solidFill>
            <a:round/>
            <a:headEnd/>
            <a:tailEnd type="triangle" w="lg" len="med"/>
          </a:ln>
        </p:spPr>
      </p:cxnSp>
      <p:cxnSp>
        <p:nvCxnSpPr>
          <p:cNvPr id="71711" name="Straight Arrow Connector 35"/>
          <p:cNvCxnSpPr>
            <a:cxnSpLocks noChangeShapeType="1"/>
            <a:stCxn id="47" idx="2"/>
            <a:endCxn id="27" idx="3"/>
          </p:cNvCxnSpPr>
          <p:nvPr/>
        </p:nvCxnSpPr>
        <p:spPr bwMode="auto">
          <a:xfrm rot="10800000">
            <a:off x="1732320" y="1445912"/>
            <a:ext cx="2701440" cy="125294"/>
          </a:xfrm>
          <a:prstGeom prst="straightConnector1">
            <a:avLst/>
          </a:prstGeom>
          <a:noFill/>
          <a:ln w="19050">
            <a:solidFill>
              <a:schemeClr val="tx1"/>
            </a:solidFill>
            <a:round/>
            <a:headEnd/>
            <a:tailEnd type="triangle" w="lg" len="med"/>
          </a:ln>
        </p:spPr>
      </p:cxnSp>
      <p:cxnSp>
        <p:nvCxnSpPr>
          <p:cNvPr id="71712" name="Straight Arrow Connector 36"/>
          <p:cNvCxnSpPr>
            <a:cxnSpLocks noChangeShapeType="1"/>
            <a:stCxn id="47" idx="2"/>
            <a:endCxn id="28" idx="3"/>
          </p:cNvCxnSpPr>
          <p:nvPr/>
        </p:nvCxnSpPr>
        <p:spPr bwMode="auto">
          <a:xfrm rot="10800000" flipV="1">
            <a:off x="1732320" y="1571206"/>
            <a:ext cx="2701440" cy="220343"/>
          </a:xfrm>
          <a:prstGeom prst="straightConnector1">
            <a:avLst/>
          </a:prstGeom>
          <a:noFill/>
          <a:ln w="19050">
            <a:solidFill>
              <a:schemeClr val="tx1"/>
            </a:solidFill>
            <a:round/>
            <a:headEnd/>
            <a:tailEnd type="triangle" w="lg" len="med"/>
          </a:ln>
        </p:spPr>
      </p:cxnSp>
      <p:sp>
        <p:nvSpPr>
          <p:cNvPr id="71713" name="TextBox 37"/>
          <p:cNvSpPr txBox="1">
            <a:spLocks noChangeArrowheads="1"/>
          </p:cNvSpPr>
          <p:nvPr/>
        </p:nvSpPr>
        <p:spPr bwMode="auto">
          <a:xfrm rot="238339">
            <a:off x="2311201" y="1267333"/>
            <a:ext cx="531360" cy="20738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a:title</a:t>
            </a:r>
          </a:p>
        </p:txBody>
      </p:sp>
      <p:sp>
        <p:nvSpPr>
          <p:cNvPr id="71714" name="TextBox 38"/>
          <p:cNvSpPr txBox="1">
            <a:spLocks noChangeArrowheads="1"/>
          </p:cNvSpPr>
          <p:nvPr/>
        </p:nvSpPr>
        <p:spPr bwMode="auto">
          <a:xfrm rot="-280414">
            <a:off x="2321280" y="1621268"/>
            <a:ext cx="5126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a:year</a:t>
            </a:r>
          </a:p>
        </p:txBody>
      </p:sp>
      <p:sp>
        <p:nvSpPr>
          <p:cNvPr id="71715" name="TextBox 39"/>
          <p:cNvSpPr txBox="1">
            <a:spLocks noChangeArrowheads="1"/>
          </p:cNvSpPr>
          <p:nvPr/>
        </p:nvSpPr>
        <p:spPr bwMode="auto">
          <a:xfrm rot="610119">
            <a:off x="2072161" y="2416574"/>
            <a:ext cx="49248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a:city</a:t>
            </a:r>
          </a:p>
        </p:txBody>
      </p:sp>
      <p:sp>
        <p:nvSpPr>
          <p:cNvPr id="71716" name="TextBox 40"/>
          <p:cNvSpPr txBox="1">
            <a:spLocks noChangeArrowheads="1"/>
          </p:cNvSpPr>
          <p:nvPr/>
        </p:nvSpPr>
        <p:spPr bwMode="auto">
          <a:xfrm rot="-525120">
            <a:off x="1981440" y="2835659"/>
            <a:ext cx="7516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a:p_name</a:t>
            </a:r>
          </a:p>
        </p:txBody>
      </p:sp>
      <p:sp>
        <p:nvSpPr>
          <p:cNvPr id="71717" name="TextBox 41"/>
          <p:cNvSpPr txBox="1">
            <a:spLocks noChangeArrowheads="1"/>
          </p:cNvSpPr>
          <p:nvPr/>
        </p:nvSpPr>
        <p:spPr bwMode="auto">
          <a:xfrm>
            <a:off x="1006560" y="3429001"/>
            <a:ext cx="5932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a:name</a:t>
            </a:r>
          </a:p>
        </p:txBody>
      </p:sp>
      <p:sp>
        <p:nvSpPr>
          <p:cNvPr id="71718" name="TextBox 42"/>
          <p:cNvSpPr txBox="1">
            <a:spLocks noChangeArrowheads="1"/>
          </p:cNvSpPr>
          <p:nvPr/>
        </p:nvSpPr>
        <p:spPr bwMode="auto">
          <a:xfrm>
            <a:off x="2844001" y="3567256"/>
            <a:ext cx="91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a:homepage</a:t>
            </a:r>
          </a:p>
        </p:txBody>
      </p:sp>
      <p:sp>
        <p:nvSpPr>
          <p:cNvPr id="71719" name="TextBox 43"/>
          <p:cNvSpPr txBox="1">
            <a:spLocks noChangeArrowheads="1"/>
          </p:cNvSpPr>
          <p:nvPr/>
        </p:nvSpPr>
        <p:spPr bwMode="auto">
          <a:xfrm>
            <a:off x="3880801" y="2737729"/>
            <a:ext cx="6408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a:author</a:t>
            </a:r>
          </a:p>
        </p:txBody>
      </p:sp>
      <p:sp>
        <p:nvSpPr>
          <p:cNvPr id="71720" name="TextBox 44"/>
          <p:cNvSpPr txBox="1">
            <a:spLocks noChangeArrowheads="1"/>
          </p:cNvSpPr>
          <p:nvPr/>
        </p:nvSpPr>
        <p:spPr bwMode="auto">
          <a:xfrm rot="-1357246">
            <a:off x="3540960" y="2298481"/>
            <a:ext cx="81648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a:publisher</a:t>
            </a:r>
          </a:p>
        </p:txBody>
      </p:sp>
      <p:cxnSp>
        <p:nvCxnSpPr>
          <p:cNvPr id="71721" name="Straight Arrow Connector 45"/>
          <p:cNvCxnSpPr>
            <a:cxnSpLocks noChangeShapeType="1"/>
            <a:stCxn id="24" idx="4"/>
            <a:endCxn id="26" idx="0"/>
          </p:cNvCxnSpPr>
          <p:nvPr/>
        </p:nvCxnSpPr>
        <p:spPr bwMode="auto">
          <a:xfrm rot="5400000">
            <a:off x="3064990" y="3506077"/>
            <a:ext cx="960581" cy="544320"/>
          </a:xfrm>
          <a:prstGeom prst="straightConnector1">
            <a:avLst/>
          </a:prstGeom>
          <a:noFill/>
          <a:ln w="19050">
            <a:solidFill>
              <a:schemeClr val="tx1"/>
            </a:solidFill>
            <a:round/>
            <a:headEnd/>
            <a:tailEnd type="triangle" w="lg" len="med"/>
          </a:ln>
        </p:spPr>
      </p:cxnSp>
      <p:sp>
        <p:nvSpPr>
          <p:cNvPr id="47" name="Oval 46"/>
          <p:cNvSpPr>
            <a:spLocks noChangeArrowheads="1"/>
          </p:cNvSpPr>
          <p:nvPr/>
        </p:nvSpPr>
        <p:spPr bwMode="auto">
          <a:xfrm>
            <a:off x="4433761" y="1424310"/>
            <a:ext cx="2410560" cy="292350"/>
          </a:xfrm>
          <a:prstGeom prst="ellipse">
            <a:avLst/>
          </a:prstGeom>
          <a:gradFill rotWithShape="1">
            <a:gsLst>
              <a:gs pos="0">
                <a:srgbClr val="00B9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http://…isbn/000651409X</a:t>
            </a:r>
          </a:p>
        </p:txBody>
      </p:sp>
      <p:sp>
        <p:nvSpPr>
          <p:cNvPr id="58" name="Oval 57"/>
          <p:cNvSpPr>
            <a:spLocks noChangeArrowheads="1"/>
          </p:cNvSpPr>
          <p:nvPr/>
        </p:nvSpPr>
        <p:spPr bwMode="auto">
          <a:xfrm>
            <a:off x="4502881" y="3482286"/>
            <a:ext cx="1857600" cy="292351"/>
          </a:xfrm>
          <a:prstGeom prst="ellipse">
            <a:avLst/>
          </a:prstGeom>
          <a:solidFill>
            <a:srgbClr val="3366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CFD20F"/>
                </a:solidFill>
              </a:rPr>
              <a:t>http://…foaf/Person</a:t>
            </a:r>
          </a:p>
        </p:txBody>
      </p:sp>
      <p:cxnSp>
        <p:nvCxnSpPr>
          <p:cNvPr id="71724" name="Straight Arrow Connector 58"/>
          <p:cNvCxnSpPr>
            <a:cxnSpLocks noChangeShapeType="1"/>
            <a:stCxn id="24" idx="5"/>
            <a:endCxn id="58" idx="2"/>
          </p:cNvCxnSpPr>
          <p:nvPr/>
        </p:nvCxnSpPr>
        <p:spPr bwMode="auto">
          <a:xfrm rot="16200000" flipH="1">
            <a:off x="4049981" y="3174842"/>
            <a:ext cx="371559" cy="534240"/>
          </a:xfrm>
          <a:prstGeom prst="straightConnector1">
            <a:avLst/>
          </a:prstGeom>
          <a:noFill/>
          <a:ln w="19050">
            <a:solidFill>
              <a:schemeClr val="tx1"/>
            </a:solidFill>
            <a:round/>
            <a:headEnd/>
            <a:tailEnd type="triangle" w="lg" len="med"/>
          </a:ln>
        </p:spPr>
      </p:cxnSp>
      <p:cxnSp>
        <p:nvCxnSpPr>
          <p:cNvPr id="71725" name="Straight Arrow Connector 61"/>
          <p:cNvCxnSpPr>
            <a:cxnSpLocks noChangeShapeType="1"/>
            <a:stCxn id="6" idx="2"/>
            <a:endCxn id="58" idx="6"/>
          </p:cNvCxnSpPr>
          <p:nvPr/>
        </p:nvCxnSpPr>
        <p:spPr bwMode="auto">
          <a:xfrm rot="10800000">
            <a:off x="6360481" y="3627742"/>
            <a:ext cx="1252800" cy="129614"/>
          </a:xfrm>
          <a:prstGeom prst="straightConnector1">
            <a:avLst/>
          </a:prstGeom>
          <a:noFill/>
          <a:ln w="19050">
            <a:solidFill>
              <a:schemeClr val="tx1"/>
            </a:solidFill>
            <a:round/>
            <a:headEnd/>
            <a:tailEnd type="triangle" w="lg" len="med"/>
          </a:ln>
        </p:spPr>
      </p:cxnSp>
      <p:sp>
        <p:nvSpPr>
          <p:cNvPr id="71726" name="TextBox 64"/>
          <p:cNvSpPr txBox="1">
            <a:spLocks noChangeArrowheads="1"/>
          </p:cNvSpPr>
          <p:nvPr/>
        </p:nvSpPr>
        <p:spPr bwMode="auto">
          <a:xfrm>
            <a:off x="6645601" y="3429001"/>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71727" name="TextBox 65"/>
          <p:cNvSpPr txBox="1">
            <a:spLocks noChangeArrowheads="1"/>
          </p:cNvSpPr>
          <p:nvPr/>
        </p:nvSpPr>
        <p:spPr bwMode="auto">
          <a:xfrm>
            <a:off x="4226401" y="3221619"/>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85" name="Oval 84"/>
          <p:cNvSpPr>
            <a:spLocks noChangeArrowheads="1"/>
          </p:cNvSpPr>
          <p:nvPr/>
        </p:nvSpPr>
        <p:spPr bwMode="auto">
          <a:xfrm>
            <a:off x="1738080" y="5072213"/>
            <a:ext cx="2972160" cy="456617"/>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http://dbpedia.org/../Amitav_Ghosh</a:t>
            </a:r>
          </a:p>
        </p:txBody>
      </p:sp>
      <p:sp>
        <p:nvSpPr>
          <p:cNvPr id="101" name="Oval 100"/>
          <p:cNvSpPr>
            <a:spLocks noChangeArrowheads="1"/>
          </p:cNvSpPr>
          <p:nvPr/>
        </p:nvSpPr>
        <p:spPr bwMode="auto">
          <a:xfrm>
            <a:off x="321120" y="5571946"/>
            <a:ext cx="3415680" cy="292350"/>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http://dbpedia.org/../The_Hungry_Tide</a:t>
            </a:r>
          </a:p>
        </p:txBody>
      </p:sp>
      <p:sp>
        <p:nvSpPr>
          <p:cNvPr id="102" name="Oval 101"/>
          <p:cNvSpPr>
            <a:spLocks noChangeArrowheads="1"/>
          </p:cNvSpPr>
          <p:nvPr/>
        </p:nvSpPr>
        <p:spPr bwMode="auto">
          <a:xfrm>
            <a:off x="69121" y="6247376"/>
            <a:ext cx="4019040" cy="456617"/>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http://dbpedia.org/../The_Calcutta_Chromosome</a:t>
            </a:r>
          </a:p>
        </p:txBody>
      </p:sp>
      <p:sp>
        <p:nvSpPr>
          <p:cNvPr id="104" name="Oval 103"/>
          <p:cNvSpPr>
            <a:spLocks noChangeArrowheads="1"/>
          </p:cNvSpPr>
          <p:nvPr/>
        </p:nvSpPr>
        <p:spPr bwMode="auto">
          <a:xfrm>
            <a:off x="5096160" y="4588322"/>
            <a:ext cx="3761280" cy="292351"/>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http://dbpedia.org/../The_Glass_Palace</a:t>
            </a:r>
          </a:p>
        </p:txBody>
      </p:sp>
      <p:cxnSp>
        <p:nvCxnSpPr>
          <p:cNvPr id="71732" name="Straight Arrow Connector 105"/>
          <p:cNvCxnSpPr>
            <a:cxnSpLocks noChangeShapeType="1"/>
            <a:stCxn id="85" idx="2"/>
            <a:endCxn id="25" idx="2"/>
          </p:cNvCxnSpPr>
          <p:nvPr/>
        </p:nvCxnSpPr>
        <p:spPr bwMode="auto">
          <a:xfrm rot="10800000">
            <a:off x="974880" y="4467350"/>
            <a:ext cx="763200" cy="833173"/>
          </a:xfrm>
          <a:prstGeom prst="straightConnector1">
            <a:avLst/>
          </a:prstGeom>
          <a:noFill/>
          <a:ln w="19050">
            <a:solidFill>
              <a:schemeClr val="tx1"/>
            </a:solidFill>
            <a:round/>
            <a:headEnd/>
            <a:tailEnd type="triangle" w="lg" len="med"/>
          </a:ln>
        </p:spPr>
      </p:cxnSp>
      <p:cxnSp>
        <p:nvCxnSpPr>
          <p:cNvPr id="71733" name="Straight Arrow Connector 111"/>
          <p:cNvCxnSpPr>
            <a:cxnSpLocks noChangeShapeType="1"/>
            <a:stCxn id="85" idx="0"/>
            <a:endCxn id="26" idx="4"/>
          </p:cNvCxnSpPr>
          <p:nvPr/>
        </p:nvCxnSpPr>
        <p:spPr bwMode="auto">
          <a:xfrm rot="5400000" flipH="1" flipV="1">
            <a:off x="2987973" y="4787066"/>
            <a:ext cx="521335" cy="48960"/>
          </a:xfrm>
          <a:prstGeom prst="straightConnector1">
            <a:avLst/>
          </a:prstGeom>
          <a:noFill/>
          <a:ln w="19050">
            <a:solidFill>
              <a:schemeClr val="tx1"/>
            </a:solidFill>
            <a:round/>
            <a:headEnd/>
            <a:tailEnd type="triangle" w="lg" len="med"/>
          </a:ln>
        </p:spPr>
      </p:cxnSp>
      <p:cxnSp>
        <p:nvCxnSpPr>
          <p:cNvPr id="71734" name="Straight Arrow Connector 114"/>
          <p:cNvCxnSpPr>
            <a:cxnSpLocks noChangeShapeType="1"/>
            <a:stCxn id="85" idx="7"/>
            <a:endCxn id="58" idx="4"/>
          </p:cNvCxnSpPr>
          <p:nvPr/>
        </p:nvCxnSpPr>
        <p:spPr bwMode="auto">
          <a:xfrm rot="5400000" flipH="1" flipV="1">
            <a:off x="4171106" y="3878508"/>
            <a:ext cx="1364446" cy="1156704"/>
          </a:xfrm>
          <a:prstGeom prst="straightConnector1">
            <a:avLst/>
          </a:prstGeom>
          <a:noFill/>
          <a:ln w="19050">
            <a:solidFill>
              <a:schemeClr val="tx1"/>
            </a:solidFill>
            <a:round/>
            <a:headEnd/>
            <a:tailEnd type="triangle" w="lg" len="med"/>
          </a:ln>
        </p:spPr>
      </p:cxnSp>
      <p:cxnSp>
        <p:nvCxnSpPr>
          <p:cNvPr id="71735" name="Curved Connector 34"/>
          <p:cNvCxnSpPr>
            <a:cxnSpLocks noChangeShapeType="1"/>
            <a:stCxn id="85" idx="5"/>
            <a:endCxn id="102" idx="6"/>
          </p:cNvCxnSpPr>
          <p:nvPr/>
        </p:nvCxnSpPr>
        <p:spPr bwMode="auto">
          <a:xfrm rot="5400000">
            <a:off x="3674707" y="5875414"/>
            <a:ext cx="1013725" cy="186816"/>
          </a:xfrm>
          <a:prstGeom prst="curvedConnector2">
            <a:avLst/>
          </a:prstGeom>
          <a:noFill/>
          <a:ln w="19050">
            <a:solidFill>
              <a:schemeClr val="tx1"/>
            </a:solidFill>
            <a:round/>
            <a:headEnd/>
            <a:tailEnd type="triangle" w="lg" len="med"/>
          </a:ln>
        </p:spPr>
      </p:cxnSp>
      <p:cxnSp>
        <p:nvCxnSpPr>
          <p:cNvPr id="71736" name="Curved Connector 34"/>
          <p:cNvCxnSpPr>
            <a:cxnSpLocks noChangeShapeType="1"/>
            <a:stCxn id="85" idx="5"/>
            <a:endCxn id="101" idx="6"/>
          </p:cNvCxnSpPr>
          <p:nvPr/>
        </p:nvCxnSpPr>
        <p:spPr bwMode="auto">
          <a:xfrm rot="5400000">
            <a:off x="3877809" y="5320952"/>
            <a:ext cx="256161" cy="538177"/>
          </a:xfrm>
          <a:prstGeom prst="curvedConnector2">
            <a:avLst/>
          </a:prstGeom>
          <a:noFill/>
          <a:ln w="19050">
            <a:solidFill>
              <a:schemeClr val="tx1"/>
            </a:solidFill>
            <a:round/>
            <a:headEnd/>
            <a:tailEnd type="triangle" w="lg" len="med"/>
          </a:ln>
        </p:spPr>
      </p:cxnSp>
      <p:cxnSp>
        <p:nvCxnSpPr>
          <p:cNvPr id="71737" name="Straight Arrow Connector 136"/>
          <p:cNvCxnSpPr>
            <a:cxnSpLocks noChangeShapeType="1"/>
            <a:stCxn id="85" idx="7"/>
            <a:endCxn id="104" idx="2"/>
          </p:cNvCxnSpPr>
          <p:nvPr/>
        </p:nvCxnSpPr>
        <p:spPr bwMode="auto">
          <a:xfrm rot="5400000" flipH="1" flipV="1">
            <a:off x="4483276" y="4526200"/>
            <a:ext cx="404585" cy="821183"/>
          </a:xfrm>
          <a:prstGeom prst="straightConnector1">
            <a:avLst/>
          </a:prstGeom>
          <a:noFill/>
          <a:ln w="19050">
            <a:solidFill>
              <a:schemeClr val="tx1"/>
            </a:solidFill>
            <a:round/>
            <a:headEnd/>
            <a:tailEnd type="triangle" w="lg" len="med"/>
          </a:ln>
        </p:spPr>
      </p:cxnSp>
      <p:sp>
        <p:nvSpPr>
          <p:cNvPr id="71738" name="TextBox 139"/>
          <p:cNvSpPr txBox="1">
            <a:spLocks noChangeArrowheads="1"/>
          </p:cNvSpPr>
          <p:nvPr/>
        </p:nvSpPr>
        <p:spPr bwMode="auto">
          <a:xfrm>
            <a:off x="4641121" y="3843765"/>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71739" name="TextBox 140"/>
          <p:cNvSpPr txBox="1">
            <a:spLocks noChangeArrowheads="1"/>
          </p:cNvSpPr>
          <p:nvPr/>
        </p:nvSpPr>
        <p:spPr bwMode="auto">
          <a:xfrm>
            <a:off x="660960" y="4673292"/>
            <a:ext cx="8006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foaf:name</a:t>
            </a:r>
          </a:p>
        </p:txBody>
      </p:sp>
      <p:sp>
        <p:nvSpPr>
          <p:cNvPr id="71740" name="TextBox 141"/>
          <p:cNvSpPr txBox="1">
            <a:spLocks noChangeArrowheads="1"/>
          </p:cNvSpPr>
          <p:nvPr/>
        </p:nvSpPr>
        <p:spPr bwMode="auto">
          <a:xfrm>
            <a:off x="2498400" y="4673292"/>
            <a:ext cx="8294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w:reference</a:t>
            </a:r>
          </a:p>
        </p:txBody>
      </p:sp>
      <p:sp>
        <p:nvSpPr>
          <p:cNvPr id="71741" name="TextBox 142"/>
          <p:cNvSpPr txBox="1">
            <a:spLocks noChangeArrowheads="1"/>
          </p:cNvSpPr>
          <p:nvPr/>
        </p:nvSpPr>
        <p:spPr bwMode="auto">
          <a:xfrm>
            <a:off x="3258720" y="6054396"/>
            <a:ext cx="89856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w:author_of</a:t>
            </a:r>
          </a:p>
        </p:txBody>
      </p:sp>
      <p:sp>
        <p:nvSpPr>
          <p:cNvPr id="71742" name="TextBox 143"/>
          <p:cNvSpPr txBox="1">
            <a:spLocks noChangeArrowheads="1"/>
          </p:cNvSpPr>
          <p:nvPr/>
        </p:nvSpPr>
        <p:spPr bwMode="auto">
          <a:xfrm>
            <a:off x="4739040" y="4879232"/>
            <a:ext cx="86976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w:author_of</a:t>
            </a:r>
          </a:p>
        </p:txBody>
      </p:sp>
      <p:sp>
        <p:nvSpPr>
          <p:cNvPr id="71743" name="TextBox 144"/>
          <p:cNvSpPr txBox="1">
            <a:spLocks noChangeArrowheads="1"/>
          </p:cNvSpPr>
          <p:nvPr/>
        </p:nvSpPr>
        <p:spPr bwMode="auto">
          <a:xfrm>
            <a:off x="3189600" y="5432251"/>
            <a:ext cx="89856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w:author_of</a:t>
            </a:r>
          </a:p>
        </p:txBody>
      </p:sp>
      <p:sp>
        <p:nvSpPr>
          <p:cNvPr id="71744" name="TextBox 146"/>
          <p:cNvSpPr txBox="1">
            <a:spLocks noChangeArrowheads="1"/>
          </p:cNvSpPr>
          <p:nvPr/>
        </p:nvSpPr>
        <p:spPr bwMode="auto">
          <a:xfrm>
            <a:off x="6852960" y="4051146"/>
            <a:ext cx="8006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w:isbn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730" name="Straight Arrow Connector 117"/>
          <p:cNvCxnSpPr>
            <a:cxnSpLocks noChangeShapeType="1"/>
            <a:stCxn id="104" idx="0"/>
            <a:endCxn id="47" idx="4"/>
          </p:cNvCxnSpPr>
          <p:nvPr/>
        </p:nvCxnSpPr>
        <p:spPr bwMode="auto">
          <a:xfrm rot="16200000" flipV="1">
            <a:off x="4872090" y="2483611"/>
            <a:ext cx="2871661" cy="1337760"/>
          </a:xfrm>
          <a:prstGeom prst="straightConnector1">
            <a:avLst/>
          </a:prstGeom>
          <a:noFill/>
          <a:ln w="19050">
            <a:solidFill>
              <a:schemeClr val="tx1"/>
            </a:solidFill>
            <a:round/>
            <a:headEnd/>
            <a:tailEnd type="triangle" w="lg" len="med"/>
          </a:ln>
        </p:spPr>
      </p:cxnSp>
      <p:sp>
        <p:nvSpPr>
          <p:cNvPr id="73731" name="Rectangle 1"/>
          <p:cNvSpPr>
            <a:spLocks noGrp="1" noChangeArrowheads="1"/>
          </p:cNvSpPr>
          <p:nvPr>
            <p:ph type="title"/>
          </p:nvPr>
        </p:nvSpPr>
        <p:spPr>
          <a:xfrm>
            <a:off x="456480" y="228984"/>
            <a:ext cx="8231040" cy="914496"/>
          </a:xfrm>
        </p:spPr>
        <p:txBody>
          <a:bodyPr tIns="320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smtClean="0"/>
              <a:t>Merge with Wikipedia data</a:t>
            </a:r>
          </a:p>
        </p:txBody>
      </p:sp>
      <p:sp>
        <p:nvSpPr>
          <p:cNvPr id="6" name="Oval 5"/>
          <p:cNvSpPr>
            <a:spLocks noChangeArrowheads="1"/>
          </p:cNvSpPr>
          <p:nvPr/>
        </p:nvSpPr>
        <p:spPr bwMode="auto">
          <a:xfrm>
            <a:off x="7613280" y="3636382"/>
            <a:ext cx="408960" cy="241945"/>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8" name="Rectangle 7"/>
          <p:cNvSpPr>
            <a:spLocks noChangeArrowheads="1"/>
          </p:cNvSpPr>
          <p:nvPr/>
        </p:nvSpPr>
        <p:spPr bwMode="auto">
          <a:xfrm>
            <a:off x="7475040" y="4120274"/>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Besse, Christianne</a:t>
            </a:r>
          </a:p>
        </p:txBody>
      </p:sp>
      <p:sp>
        <p:nvSpPr>
          <p:cNvPr id="9" name="Rectangle 8"/>
          <p:cNvSpPr>
            <a:spLocks noChangeArrowheads="1"/>
          </p:cNvSpPr>
          <p:nvPr/>
        </p:nvSpPr>
        <p:spPr bwMode="auto">
          <a:xfrm>
            <a:off x="7475040" y="1908201"/>
            <a:ext cx="1455840" cy="208821"/>
          </a:xfrm>
          <a:prstGeom prst="rect">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fr-FR" sz="900" b="1" dirty="0">
                <a:solidFill>
                  <a:srgbClr val="0D0D0D"/>
                </a:solidFill>
              </a:rPr>
              <a:t>Le palais des miroirs</a:t>
            </a:r>
          </a:p>
        </p:txBody>
      </p:sp>
      <p:sp>
        <p:nvSpPr>
          <p:cNvPr id="73735" name="TextBox 10"/>
          <p:cNvSpPr txBox="1">
            <a:spLocks noChangeArrowheads="1"/>
          </p:cNvSpPr>
          <p:nvPr/>
        </p:nvSpPr>
        <p:spPr bwMode="auto">
          <a:xfrm>
            <a:off x="6714720" y="1977329"/>
            <a:ext cx="6912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f:original</a:t>
            </a:r>
          </a:p>
        </p:txBody>
      </p:sp>
      <p:sp>
        <p:nvSpPr>
          <p:cNvPr id="73736" name="TextBox 11"/>
          <p:cNvSpPr txBox="1">
            <a:spLocks noChangeArrowheads="1"/>
          </p:cNvSpPr>
          <p:nvPr/>
        </p:nvSpPr>
        <p:spPr bwMode="auto">
          <a:xfrm>
            <a:off x="701280" y="3636383"/>
            <a:ext cx="55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73737" name="TextBox 12"/>
          <p:cNvSpPr txBox="1">
            <a:spLocks noChangeArrowheads="1"/>
          </p:cNvSpPr>
          <p:nvPr/>
        </p:nvSpPr>
        <p:spPr bwMode="auto">
          <a:xfrm>
            <a:off x="7544160" y="3221619"/>
            <a:ext cx="80640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f:traducteur</a:t>
            </a:r>
          </a:p>
        </p:txBody>
      </p:sp>
      <p:sp>
        <p:nvSpPr>
          <p:cNvPr id="73738" name="TextBox 13"/>
          <p:cNvSpPr txBox="1">
            <a:spLocks noChangeArrowheads="1"/>
          </p:cNvSpPr>
          <p:nvPr/>
        </p:nvSpPr>
        <p:spPr bwMode="auto">
          <a:xfrm>
            <a:off x="4364640" y="2874542"/>
            <a:ext cx="62208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f:auteur</a:t>
            </a:r>
          </a:p>
        </p:txBody>
      </p:sp>
      <p:sp>
        <p:nvSpPr>
          <p:cNvPr id="73739" name="TextBox 14"/>
          <p:cNvSpPr txBox="1">
            <a:spLocks noChangeArrowheads="1"/>
          </p:cNvSpPr>
          <p:nvPr/>
        </p:nvSpPr>
        <p:spPr bwMode="auto">
          <a:xfrm rot="-1725264">
            <a:off x="7136640" y="2266798"/>
            <a:ext cx="61344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f:titre</a:t>
            </a:r>
          </a:p>
        </p:txBody>
      </p:sp>
      <p:sp>
        <p:nvSpPr>
          <p:cNvPr id="16" name="Oval 15"/>
          <p:cNvSpPr>
            <a:spLocks noChangeArrowheads="1"/>
          </p:cNvSpPr>
          <p:nvPr/>
        </p:nvSpPr>
        <p:spPr bwMode="auto">
          <a:xfrm>
            <a:off x="5885281" y="2737728"/>
            <a:ext cx="2410560" cy="292350"/>
          </a:xfrm>
          <a:prstGeom prst="ellipse">
            <a:avLst/>
          </a:prstGeom>
          <a:solidFill>
            <a:srgbClr val="CFD101"/>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http://…isbn/2020386682</a:t>
            </a:r>
          </a:p>
        </p:txBody>
      </p:sp>
      <p:cxnSp>
        <p:nvCxnSpPr>
          <p:cNvPr id="73741" name="Straight Arrow Connector 17"/>
          <p:cNvCxnSpPr>
            <a:cxnSpLocks noChangeShapeType="1"/>
            <a:stCxn id="16" idx="4"/>
            <a:endCxn id="6" idx="1"/>
          </p:cNvCxnSpPr>
          <p:nvPr/>
        </p:nvCxnSpPr>
        <p:spPr bwMode="auto">
          <a:xfrm rot="16200000" flipH="1">
            <a:off x="7061007" y="3059632"/>
            <a:ext cx="642307" cy="583200"/>
          </a:xfrm>
          <a:prstGeom prst="straightConnector1">
            <a:avLst/>
          </a:prstGeom>
          <a:noFill/>
          <a:ln w="19050">
            <a:solidFill>
              <a:schemeClr val="tx1"/>
            </a:solidFill>
            <a:round/>
            <a:headEnd/>
            <a:tailEnd type="triangle" w="lg" len="med"/>
          </a:ln>
        </p:spPr>
      </p:cxnSp>
      <p:cxnSp>
        <p:nvCxnSpPr>
          <p:cNvPr id="73742" name="Straight Arrow Connector 18"/>
          <p:cNvCxnSpPr>
            <a:cxnSpLocks noChangeShapeType="1"/>
            <a:stCxn id="6" idx="5"/>
            <a:endCxn id="8" idx="0"/>
          </p:cNvCxnSpPr>
          <p:nvPr/>
        </p:nvCxnSpPr>
        <p:spPr bwMode="auto">
          <a:xfrm rot="16200000" flipH="1">
            <a:off x="7944466" y="3862499"/>
            <a:ext cx="276509" cy="239040"/>
          </a:xfrm>
          <a:prstGeom prst="straightConnector1">
            <a:avLst/>
          </a:prstGeom>
          <a:noFill/>
          <a:ln w="19050">
            <a:solidFill>
              <a:schemeClr val="tx1"/>
            </a:solidFill>
            <a:round/>
            <a:headEnd/>
            <a:tailEnd type="triangle" w="lg" len="med"/>
          </a:ln>
        </p:spPr>
      </p:cxnSp>
      <p:cxnSp>
        <p:nvCxnSpPr>
          <p:cNvPr id="73743" name="Straight Arrow Connector 19"/>
          <p:cNvCxnSpPr>
            <a:cxnSpLocks noChangeShapeType="1"/>
            <a:stCxn id="16" idx="0"/>
            <a:endCxn id="9" idx="2"/>
          </p:cNvCxnSpPr>
          <p:nvPr/>
        </p:nvCxnSpPr>
        <p:spPr bwMode="auto">
          <a:xfrm rot="5400000" flipH="1" flipV="1">
            <a:off x="7336047" y="1871536"/>
            <a:ext cx="620706" cy="1111680"/>
          </a:xfrm>
          <a:prstGeom prst="straightConnector1">
            <a:avLst/>
          </a:prstGeom>
          <a:noFill/>
          <a:ln w="19050">
            <a:solidFill>
              <a:schemeClr val="tx1"/>
            </a:solidFill>
            <a:round/>
            <a:headEnd/>
            <a:tailEnd type="triangle" w="lg" len="med"/>
          </a:ln>
        </p:spPr>
      </p:cxnSp>
      <p:cxnSp>
        <p:nvCxnSpPr>
          <p:cNvPr id="73744" name="Straight Arrow Connector 20"/>
          <p:cNvCxnSpPr>
            <a:cxnSpLocks noChangeShapeType="1"/>
            <a:stCxn id="16" idx="0"/>
            <a:endCxn id="47" idx="5"/>
          </p:cNvCxnSpPr>
          <p:nvPr/>
        </p:nvCxnSpPr>
        <p:spPr bwMode="auto">
          <a:xfrm rot="16200000" flipV="1">
            <a:off x="6259624" y="1906793"/>
            <a:ext cx="1062832" cy="599040"/>
          </a:xfrm>
          <a:prstGeom prst="straightConnector1">
            <a:avLst/>
          </a:prstGeom>
          <a:noFill/>
          <a:ln w="19050">
            <a:solidFill>
              <a:schemeClr val="tx1"/>
            </a:solidFill>
            <a:round/>
            <a:headEnd/>
            <a:tailEnd type="triangle" w="lg" len="med"/>
          </a:ln>
        </p:spPr>
      </p:cxnSp>
      <p:sp>
        <p:nvSpPr>
          <p:cNvPr id="73745" name="TextBox 21"/>
          <p:cNvSpPr txBox="1">
            <a:spLocks noChangeArrowheads="1"/>
          </p:cNvSpPr>
          <p:nvPr/>
        </p:nvSpPr>
        <p:spPr bwMode="auto">
          <a:xfrm>
            <a:off x="8304480" y="3774637"/>
            <a:ext cx="4838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f:nom</a:t>
            </a:r>
          </a:p>
        </p:txBody>
      </p:sp>
      <p:sp>
        <p:nvSpPr>
          <p:cNvPr id="23" name="Oval 22"/>
          <p:cNvSpPr>
            <a:spLocks noChangeArrowheads="1"/>
          </p:cNvSpPr>
          <p:nvPr/>
        </p:nvSpPr>
        <p:spPr bwMode="auto">
          <a:xfrm>
            <a:off x="2868480" y="2622516"/>
            <a:ext cx="426240" cy="283709"/>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4" name="Oval 23"/>
          <p:cNvSpPr>
            <a:spLocks noChangeArrowheads="1"/>
          </p:cNvSpPr>
          <p:nvPr/>
        </p:nvSpPr>
        <p:spPr bwMode="auto">
          <a:xfrm>
            <a:off x="3604320" y="3014238"/>
            <a:ext cx="426240" cy="283709"/>
          </a:xfrm>
          <a:prstGeom prst="ellipse">
            <a:avLst/>
          </a:prstGeom>
          <a:gradFill rotWithShape="1">
            <a:gsLst>
              <a:gs pos="0">
                <a:srgbClr val="00B8FF"/>
              </a:gs>
              <a:gs pos="100000">
                <a:srgbClr val="C0CF14"/>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lstStyle/>
          <a:p>
            <a:pPr hangingPunct="0">
              <a:lnSpc>
                <a:spcPct val="87000"/>
              </a:lnSpc>
              <a:buClr>
                <a:srgbClr val="000000"/>
              </a:buClr>
              <a:buSzPct val="100000"/>
              <a:buFont typeface="Times New Roman" charset="0"/>
              <a:buNone/>
              <a:defRPr/>
            </a:pPr>
            <a:endParaRPr lang="en-US" b="1">
              <a:latin typeface="Arial" charset="0"/>
              <a:ea typeface="+mn-ea"/>
            </a:endParaRPr>
          </a:p>
        </p:txBody>
      </p:sp>
      <p:sp>
        <p:nvSpPr>
          <p:cNvPr id="25" name="Rectangle 24"/>
          <p:cNvSpPr>
            <a:spLocks noChangeArrowheads="1"/>
          </p:cNvSpPr>
          <p:nvPr/>
        </p:nvSpPr>
        <p:spPr bwMode="auto">
          <a:xfrm>
            <a:off x="217440" y="4258528"/>
            <a:ext cx="1514880" cy="208821"/>
          </a:xfrm>
          <a:prstGeom prst="rect">
            <a:avLst/>
          </a:prstGeom>
          <a:gradFill rotWithShape="1">
            <a:gsLst>
              <a:gs pos="0">
                <a:srgbClr val="00B8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Ghosh, Amitav</a:t>
            </a:r>
          </a:p>
        </p:txBody>
      </p:sp>
      <p:sp>
        <p:nvSpPr>
          <p:cNvPr id="26" name="Oval 25"/>
          <p:cNvSpPr>
            <a:spLocks noChangeArrowheads="1"/>
          </p:cNvSpPr>
          <p:nvPr/>
        </p:nvSpPr>
        <p:spPr bwMode="auto">
          <a:xfrm>
            <a:off x="1876320" y="4258528"/>
            <a:ext cx="2793600" cy="292350"/>
          </a:xfrm>
          <a:prstGeom prst="ellipse">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http://www.amitavghosh.com</a:t>
            </a:r>
          </a:p>
        </p:txBody>
      </p:sp>
      <p:sp>
        <p:nvSpPr>
          <p:cNvPr id="27" name="Rectangle 26"/>
          <p:cNvSpPr>
            <a:spLocks noChangeArrowheads="1"/>
          </p:cNvSpPr>
          <p:nvPr/>
        </p:nvSpPr>
        <p:spPr bwMode="auto">
          <a:xfrm>
            <a:off x="217440" y="1329261"/>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The Glass Palace</a:t>
            </a:r>
          </a:p>
        </p:txBody>
      </p:sp>
      <p:sp>
        <p:nvSpPr>
          <p:cNvPr id="28" name="Rectangle 27"/>
          <p:cNvSpPr>
            <a:spLocks noChangeArrowheads="1"/>
          </p:cNvSpPr>
          <p:nvPr/>
        </p:nvSpPr>
        <p:spPr bwMode="auto">
          <a:xfrm>
            <a:off x="217440" y="1674897"/>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2000</a:t>
            </a:r>
          </a:p>
        </p:txBody>
      </p:sp>
      <p:sp>
        <p:nvSpPr>
          <p:cNvPr id="29" name="Rectangle 28"/>
          <p:cNvSpPr>
            <a:spLocks noChangeArrowheads="1"/>
          </p:cNvSpPr>
          <p:nvPr/>
        </p:nvSpPr>
        <p:spPr bwMode="auto">
          <a:xfrm>
            <a:off x="217440" y="2464100"/>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London</a:t>
            </a:r>
          </a:p>
        </p:txBody>
      </p:sp>
      <p:sp>
        <p:nvSpPr>
          <p:cNvPr id="30" name="Rectangle 29"/>
          <p:cNvSpPr>
            <a:spLocks noChangeArrowheads="1"/>
          </p:cNvSpPr>
          <p:nvPr/>
        </p:nvSpPr>
        <p:spPr bwMode="auto">
          <a:xfrm>
            <a:off x="217440" y="2827018"/>
            <a:ext cx="1514880" cy="233304"/>
          </a:xfrm>
          <a:prstGeom prst="rect">
            <a:avLst/>
          </a:prstGeom>
          <a:solidFill>
            <a:srgbClr val="00B8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US" sz="1100" b="1" dirty="0">
                <a:solidFill>
                  <a:srgbClr val="0D0D0D"/>
                </a:solidFill>
              </a:rPr>
              <a:t>Harper Collins</a:t>
            </a:r>
          </a:p>
        </p:txBody>
      </p:sp>
      <p:cxnSp>
        <p:nvCxnSpPr>
          <p:cNvPr id="73754" name="Curved Connector 20"/>
          <p:cNvCxnSpPr>
            <a:cxnSpLocks noChangeShapeType="1"/>
            <a:stCxn id="47" idx="3"/>
            <a:endCxn id="23" idx="6"/>
          </p:cNvCxnSpPr>
          <p:nvPr/>
        </p:nvCxnSpPr>
        <p:spPr bwMode="auto">
          <a:xfrm rot="5400000">
            <a:off x="3495543" y="1474074"/>
            <a:ext cx="1090194" cy="1491840"/>
          </a:xfrm>
          <a:prstGeom prst="curvedConnector2">
            <a:avLst/>
          </a:prstGeom>
          <a:noFill/>
          <a:ln w="19050">
            <a:solidFill>
              <a:schemeClr val="tx1"/>
            </a:solidFill>
            <a:round/>
            <a:headEnd/>
            <a:tailEnd type="triangle" w="lg" len="med"/>
          </a:ln>
        </p:spPr>
      </p:cxnSp>
      <p:cxnSp>
        <p:nvCxnSpPr>
          <p:cNvPr id="73755" name="Curved Connector 34"/>
          <p:cNvCxnSpPr>
            <a:cxnSpLocks noChangeShapeType="1"/>
            <a:stCxn id="47" idx="3"/>
            <a:endCxn id="24" idx="6"/>
          </p:cNvCxnSpPr>
          <p:nvPr/>
        </p:nvCxnSpPr>
        <p:spPr bwMode="auto">
          <a:xfrm rot="5400000">
            <a:off x="3667603" y="2037854"/>
            <a:ext cx="1481915" cy="756000"/>
          </a:xfrm>
          <a:prstGeom prst="curvedConnector2">
            <a:avLst/>
          </a:prstGeom>
          <a:noFill/>
          <a:ln w="19050">
            <a:solidFill>
              <a:schemeClr val="tx1"/>
            </a:solidFill>
            <a:round/>
            <a:headEnd/>
            <a:tailEnd type="triangle" w="lg" len="med"/>
          </a:ln>
        </p:spPr>
      </p:cxnSp>
      <p:cxnSp>
        <p:nvCxnSpPr>
          <p:cNvPr id="73756" name="Curved Connector 35"/>
          <p:cNvCxnSpPr>
            <a:cxnSpLocks noChangeShapeType="1"/>
            <a:stCxn id="24" idx="2"/>
            <a:endCxn id="25" idx="0"/>
          </p:cNvCxnSpPr>
          <p:nvPr/>
        </p:nvCxnSpPr>
        <p:spPr bwMode="auto">
          <a:xfrm rot="10800000" flipV="1">
            <a:off x="974881" y="3156811"/>
            <a:ext cx="2629440" cy="1101716"/>
          </a:xfrm>
          <a:prstGeom prst="curvedConnector2">
            <a:avLst/>
          </a:prstGeom>
          <a:noFill/>
          <a:ln w="19050">
            <a:solidFill>
              <a:schemeClr val="tx1"/>
            </a:solidFill>
            <a:round/>
            <a:headEnd/>
            <a:tailEnd type="triangle" w="lg" len="med"/>
          </a:ln>
        </p:spPr>
      </p:cxnSp>
      <p:cxnSp>
        <p:nvCxnSpPr>
          <p:cNvPr id="73757" name="Straight Arrow Connector 33"/>
          <p:cNvCxnSpPr>
            <a:cxnSpLocks noChangeShapeType="1"/>
            <a:stCxn id="23" idx="2"/>
            <a:endCxn id="29" idx="3"/>
          </p:cNvCxnSpPr>
          <p:nvPr/>
        </p:nvCxnSpPr>
        <p:spPr bwMode="auto">
          <a:xfrm rot="10800000">
            <a:off x="1732321" y="2580751"/>
            <a:ext cx="1136160" cy="184339"/>
          </a:xfrm>
          <a:prstGeom prst="straightConnector1">
            <a:avLst/>
          </a:prstGeom>
          <a:noFill/>
          <a:ln w="19050">
            <a:solidFill>
              <a:schemeClr val="tx1"/>
            </a:solidFill>
            <a:round/>
            <a:headEnd/>
            <a:tailEnd type="triangle" w="lg" len="med"/>
          </a:ln>
        </p:spPr>
      </p:cxnSp>
      <p:cxnSp>
        <p:nvCxnSpPr>
          <p:cNvPr id="73758" name="Straight Arrow Connector 34"/>
          <p:cNvCxnSpPr>
            <a:cxnSpLocks noChangeShapeType="1"/>
            <a:stCxn id="23" idx="2"/>
            <a:endCxn id="30" idx="3"/>
          </p:cNvCxnSpPr>
          <p:nvPr/>
        </p:nvCxnSpPr>
        <p:spPr bwMode="auto">
          <a:xfrm rot="10800000" flipV="1">
            <a:off x="1732321" y="2765090"/>
            <a:ext cx="1136160" cy="178579"/>
          </a:xfrm>
          <a:prstGeom prst="straightConnector1">
            <a:avLst/>
          </a:prstGeom>
          <a:noFill/>
          <a:ln w="19050">
            <a:solidFill>
              <a:schemeClr val="tx1"/>
            </a:solidFill>
            <a:round/>
            <a:headEnd/>
            <a:tailEnd type="triangle" w="lg" len="med"/>
          </a:ln>
        </p:spPr>
      </p:cxnSp>
      <p:cxnSp>
        <p:nvCxnSpPr>
          <p:cNvPr id="73759" name="Straight Arrow Connector 35"/>
          <p:cNvCxnSpPr>
            <a:cxnSpLocks noChangeShapeType="1"/>
            <a:stCxn id="47" idx="2"/>
            <a:endCxn id="27" idx="3"/>
          </p:cNvCxnSpPr>
          <p:nvPr/>
        </p:nvCxnSpPr>
        <p:spPr bwMode="auto">
          <a:xfrm rot="10800000">
            <a:off x="1732320" y="1445912"/>
            <a:ext cx="2701440" cy="125294"/>
          </a:xfrm>
          <a:prstGeom prst="straightConnector1">
            <a:avLst/>
          </a:prstGeom>
          <a:noFill/>
          <a:ln w="19050">
            <a:solidFill>
              <a:schemeClr val="tx1"/>
            </a:solidFill>
            <a:round/>
            <a:headEnd/>
            <a:tailEnd type="triangle" w="lg" len="med"/>
          </a:ln>
        </p:spPr>
      </p:cxnSp>
      <p:cxnSp>
        <p:nvCxnSpPr>
          <p:cNvPr id="73760" name="Straight Arrow Connector 36"/>
          <p:cNvCxnSpPr>
            <a:cxnSpLocks noChangeShapeType="1"/>
            <a:stCxn id="47" idx="2"/>
            <a:endCxn id="28" idx="3"/>
          </p:cNvCxnSpPr>
          <p:nvPr/>
        </p:nvCxnSpPr>
        <p:spPr bwMode="auto">
          <a:xfrm rot="10800000" flipV="1">
            <a:off x="1732320" y="1571206"/>
            <a:ext cx="2701440" cy="220343"/>
          </a:xfrm>
          <a:prstGeom prst="straightConnector1">
            <a:avLst/>
          </a:prstGeom>
          <a:noFill/>
          <a:ln w="19050">
            <a:solidFill>
              <a:schemeClr val="tx1"/>
            </a:solidFill>
            <a:round/>
            <a:headEnd/>
            <a:tailEnd type="triangle" w="lg" len="med"/>
          </a:ln>
        </p:spPr>
      </p:cxnSp>
      <p:sp>
        <p:nvSpPr>
          <p:cNvPr id="73761" name="TextBox 37"/>
          <p:cNvSpPr txBox="1">
            <a:spLocks noChangeArrowheads="1"/>
          </p:cNvSpPr>
          <p:nvPr/>
        </p:nvSpPr>
        <p:spPr bwMode="auto">
          <a:xfrm rot="238339">
            <a:off x="2311201" y="1267333"/>
            <a:ext cx="531360" cy="20738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a:title</a:t>
            </a:r>
          </a:p>
        </p:txBody>
      </p:sp>
      <p:sp>
        <p:nvSpPr>
          <p:cNvPr id="73762" name="TextBox 38"/>
          <p:cNvSpPr txBox="1">
            <a:spLocks noChangeArrowheads="1"/>
          </p:cNvSpPr>
          <p:nvPr/>
        </p:nvSpPr>
        <p:spPr bwMode="auto">
          <a:xfrm rot="-280414">
            <a:off x="2321280" y="1621268"/>
            <a:ext cx="5126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a:year</a:t>
            </a:r>
          </a:p>
        </p:txBody>
      </p:sp>
      <p:sp>
        <p:nvSpPr>
          <p:cNvPr id="73763" name="TextBox 39"/>
          <p:cNvSpPr txBox="1">
            <a:spLocks noChangeArrowheads="1"/>
          </p:cNvSpPr>
          <p:nvPr/>
        </p:nvSpPr>
        <p:spPr bwMode="auto">
          <a:xfrm rot="610119">
            <a:off x="2072161" y="2416574"/>
            <a:ext cx="49248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a:city</a:t>
            </a:r>
          </a:p>
        </p:txBody>
      </p:sp>
      <p:sp>
        <p:nvSpPr>
          <p:cNvPr id="73764" name="TextBox 40"/>
          <p:cNvSpPr txBox="1">
            <a:spLocks noChangeArrowheads="1"/>
          </p:cNvSpPr>
          <p:nvPr/>
        </p:nvSpPr>
        <p:spPr bwMode="auto">
          <a:xfrm rot="-525120">
            <a:off x="1981440" y="2835659"/>
            <a:ext cx="7516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a:p_name</a:t>
            </a:r>
          </a:p>
        </p:txBody>
      </p:sp>
      <p:sp>
        <p:nvSpPr>
          <p:cNvPr id="73765" name="TextBox 41"/>
          <p:cNvSpPr txBox="1">
            <a:spLocks noChangeArrowheads="1"/>
          </p:cNvSpPr>
          <p:nvPr/>
        </p:nvSpPr>
        <p:spPr bwMode="auto">
          <a:xfrm>
            <a:off x="1006560" y="3429001"/>
            <a:ext cx="59328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a:name</a:t>
            </a:r>
          </a:p>
        </p:txBody>
      </p:sp>
      <p:sp>
        <p:nvSpPr>
          <p:cNvPr id="73766" name="TextBox 42"/>
          <p:cNvSpPr txBox="1">
            <a:spLocks noChangeArrowheads="1"/>
          </p:cNvSpPr>
          <p:nvPr/>
        </p:nvSpPr>
        <p:spPr bwMode="auto">
          <a:xfrm>
            <a:off x="2844001" y="3567256"/>
            <a:ext cx="91296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a:homepage</a:t>
            </a:r>
          </a:p>
        </p:txBody>
      </p:sp>
      <p:sp>
        <p:nvSpPr>
          <p:cNvPr id="73767" name="TextBox 43"/>
          <p:cNvSpPr txBox="1">
            <a:spLocks noChangeArrowheads="1"/>
          </p:cNvSpPr>
          <p:nvPr/>
        </p:nvSpPr>
        <p:spPr bwMode="auto">
          <a:xfrm>
            <a:off x="3880801" y="2737729"/>
            <a:ext cx="64080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a:author</a:t>
            </a:r>
          </a:p>
        </p:txBody>
      </p:sp>
      <p:sp>
        <p:nvSpPr>
          <p:cNvPr id="73768" name="TextBox 44"/>
          <p:cNvSpPr txBox="1">
            <a:spLocks noChangeArrowheads="1"/>
          </p:cNvSpPr>
          <p:nvPr/>
        </p:nvSpPr>
        <p:spPr bwMode="auto">
          <a:xfrm rot="-1357246">
            <a:off x="3540960" y="2298481"/>
            <a:ext cx="81648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a:publisher</a:t>
            </a:r>
          </a:p>
        </p:txBody>
      </p:sp>
      <p:cxnSp>
        <p:nvCxnSpPr>
          <p:cNvPr id="73769" name="Straight Arrow Connector 45"/>
          <p:cNvCxnSpPr>
            <a:cxnSpLocks noChangeShapeType="1"/>
            <a:stCxn id="24" idx="4"/>
            <a:endCxn id="26" idx="0"/>
          </p:cNvCxnSpPr>
          <p:nvPr/>
        </p:nvCxnSpPr>
        <p:spPr bwMode="auto">
          <a:xfrm rot="5400000">
            <a:off x="3064990" y="3506077"/>
            <a:ext cx="960581" cy="544320"/>
          </a:xfrm>
          <a:prstGeom prst="straightConnector1">
            <a:avLst/>
          </a:prstGeom>
          <a:noFill/>
          <a:ln w="19050">
            <a:solidFill>
              <a:schemeClr val="tx1"/>
            </a:solidFill>
            <a:round/>
            <a:headEnd/>
            <a:tailEnd type="triangle" w="lg" len="med"/>
          </a:ln>
        </p:spPr>
      </p:cxnSp>
      <p:sp>
        <p:nvSpPr>
          <p:cNvPr id="47" name="Oval 46"/>
          <p:cNvSpPr>
            <a:spLocks noChangeArrowheads="1"/>
          </p:cNvSpPr>
          <p:nvPr/>
        </p:nvSpPr>
        <p:spPr bwMode="auto">
          <a:xfrm>
            <a:off x="4433761" y="1424310"/>
            <a:ext cx="2410560" cy="292350"/>
          </a:xfrm>
          <a:prstGeom prst="ellipse">
            <a:avLst/>
          </a:prstGeom>
          <a:gradFill rotWithShape="1">
            <a:gsLst>
              <a:gs pos="0">
                <a:srgbClr val="00B9FF"/>
              </a:gs>
              <a:gs pos="100000">
                <a:srgbClr val="CFD20F"/>
              </a:gs>
            </a:gsLst>
            <a:lin ang="0" scaled="1"/>
          </a:gra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http://…isbn/000651409X</a:t>
            </a:r>
          </a:p>
        </p:txBody>
      </p:sp>
      <p:sp>
        <p:nvSpPr>
          <p:cNvPr id="58" name="Oval 57"/>
          <p:cNvSpPr>
            <a:spLocks noChangeArrowheads="1"/>
          </p:cNvSpPr>
          <p:nvPr/>
        </p:nvSpPr>
        <p:spPr bwMode="auto">
          <a:xfrm>
            <a:off x="4502881" y="3482286"/>
            <a:ext cx="1857600" cy="292351"/>
          </a:xfrm>
          <a:prstGeom prst="ellipse">
            <a:avLst/>
          </a:prstGeom>
          <a:solidFill>
            <a:srgbClr val="3366F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CFD20F"/>
                </a:solidFill>
              </a:rPr>
              <a:t>http://…foaf/Person</a:t>
            </a:r>
          </a:p>
        </p:txBody>
      </p:sp>
      <p:cxnSp>
        <p:nvCxnSpPr>
          <p:cNvPr id="73772" name="Straight Arrow Connector 58"/>
          <p:cNvCxnSpPr>
            <a:cxnSpLocks noChangeShapeType="1"/>
            <a:stCxn id="24" idx="5"/>
            <a:endCxn id="58" idx="2"/>
          </p:cNvCxnSpPr>
          <p:nvPr/>
        </p:nvCxnSpPr>
        <p:spPr bwMode="auto">
          <a:xfrm rot="16200000" flipH="1">
            <a:off x="4049981" y="3174842"/>
            <a:ext cx="371559" cy="534240"/>
          </a:xfrm>
          <a:prstGeom prst="straightConnector1">
            <a:avLst/>
          </a:prstGeom>
          <a:noFill/>
          <a:ln w="19050">
            <a:solidFill>
              <a:schemeClr val="tx1"/>
            </a:solidFill>
            <a:round/>
            <a:headEnd/>
            <a:tailEnd type="triangle" w="lg" len="med"/>
          </a:ln>
        </p:spPr>
      </p:cxnSp>
      <p:cxnSp>
        <p:nvCxnSpPr>
          <p:cNvPr id="73773" name="Straight Arrow Connector 61"/>
          <p:cNvCxnSpPr>
            <a:cxnSpLocks noChangeShapeType="1"/>
            <a:stCxn id="6" idx="2"/>
            <a:endCxn id="58" idx="6"/>
          </p:cNvCxnSpPr>
          <p:nvPr/>
        </p:nvCxnSpPr>
        <p:spPr bwMode="auto">
          <a:xfrm rot="10800000">
            <a:off x="6360481" y="3627742"/>
            <a:ext cx="1252800" cy="129614"/>
          </a:xfrm>
          <a:prstGeom prst="straightConnector1">
            <a:avLst/>
          </a:prstGeom>
          <a:noFill/>
          <a:ln w="19050">
            <a:solidFill>
              <a:schemeClr val="tx1"/>
            </a:solidFill>
            <a:round/>
            <a:headEnd/>
            <a:tailEnd type="triangle" w="lg" len="med"/>
          </a:ln>
        </p:spPr>
      </p:cxnSp>
      <p:sp>
        <p:nvSpPr>
          <p:cNvPr id="73774" name="TextBox 64"/>
          <p:cNvSpPr txBox="1">
            <a:spLocks noChangeArrowheads="1"/>
          </p:cNvSpPr>
          <p:nvPr/>
        </p:nvSpPr>
        <p:spPr bwMode="auto">
          <a:xfrm>
            <a:off x="6645601" y="3429001"/>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73775" name="TextBox 65"/>
          <p:cNvSpPr txBox="1">
            <a:spLocks noChangeArrowheads="1"/>
          </p:cNvSpPr>
          <p:nvPr/>
        </p:nvSpPr>
        <p:spPr bwMode="auto">
          <a:xfrm>
            <a:off x="4226401" y="3221619"/>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85" name="Oval 84"/>
          <p:cNvSpPr>
            <a:spLocks noChangeArrowheads="1"/>
          </p:cNvSpPr>
          <p:nvPr/>
        </p:nvSpPr>
        <p:spPr bwMode="auto">
          <a:xfrm>
            <a:off x="1738080" y="5072213"/>
            <a:ext cx="2972160" cy="456617"/>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http://dbpedia.org/../Amitav_Ghosh</a:t>
            </a:r>
          </a:p>
        </p:txBody>
      </p:sp>
      <p:sp>
        <p:nvSpPr>
          <p:cNvPr id="101" name="Oval 100"/>
          <p:cNvSpPr>
            <a:spLocks noChangeArrowheads="1"/>
          </p:cNvSpPr>
          <p:nvPr/>
        </p:nvSpPr>
        <p:spPr bwMode="auto">
          <a:xfrm>
            <a:off x="321120" y="5571946"/>
            <a:ext cx="3415680" cy="292350"/>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http://dbpedia.org/../The_Hungry_Tide</a:t>
            </a:r>
          </a:p>
        </p:txBody>
      </p:sp>
      <p:sp>
        <p:nvSpPr>
          <p:cNvPr id="102" name="Oval 101"/>
          <p:cNvSpPr>
            <a:spLocks noChangeArrowheads="1"/>
          </p:cNvSpPr>
          <p:nvPr/>
        </p:nvSpPr>
        <p:spPr bwMode="auto">
          <a:xfrm>
            <a:off x="69121" y="6247376"/>
            <a:ext cx="4019040" cy="456617"/>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http://dbpedia.org/../The_Calcutta_Chromosome</a:t>
            </a:r>
          </a:p>
        </p:txBody>
      </p:sp>
      <p:sp>
        <p:nvSpPr>
          <p:cNvPr id="103" name="Oval 102"/>
          <p:cNvSpPr>
            <a:spLocks noChangeArrowheads="1"/>
          </p:cNvSpPr>
          <p:nvPr/>
        </p:nvSpPr>
        <p:spPr bwMode="auto">
          <a:xfrm>
            <a:off x="5055840" y="5417849"/>
            <a:ext cx="3761280" cy="292351"/>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http://dbpedia.org/../Kolkata</a:t>
            </a:r>
          </a:p>
        </p:txBody>
      </p:sp>
      <p:sp>
        <p:nvSpPr>
          <p:cNvPr id="104" name="Oval 103"/>
          <p:cNvSpPr>
            <a:spLocks noChangeArrowheads="1"/>
          </p:cNvSpPr>
          <p:nvPr/>
        </p:nvSpPr>
        <p:spPr bwMode="auto">
          <a:xfrm>
            <a:off x="5096160" y="4588322"/>
            <a:ext cx="3761280" cy="292351"/>
          </a:xfrm>
          <a:prstGeom prst="ellipse">
            <a:avLst/>
          </a:prstGeom>
          <a:solidFill>
            <a:srgbClr val="CFA0CF"/>
          </a:solidFill>
          <a:ln w="9525">
            <a:solidFill>
              <a:schemeClr val="tx1"/>
            </a:solidFill>
            <a:round/>
            <a:headEnd/>
            <a:tailEnd/>
          </a:ln>
          <a:effectLst>
            <a:outerShdw dist="38100" dir="2700000" algn="tl" rotWithShape="0">
              <a:srgbClr val="808080">
                <a:alpha val="42999"/>
              </a:srgbClr>
            </a:outerShdw>
          </a:effectLst>
        </p:spPr>
        <p:txBody>
          <a:bodyPr lIns="82945" tIns="41473" rIns="82945" bIns="41473" anchor="ctr">
            <a:spAutoFit/>
          </a:bodyPr>
          <a:lstStyle/>
          <a:p>
            <a:pPr algn="ctr" hangingPunct="0">
              <a:lnSpc>
                <a:spcPct val="87000"/>
              </a:lnSpc>
              <a:buClr>
                <a:srgbClr val="000000"/>
              </a:buClr>
              <a:buSzPct val="100000"/>
              <a:buFont typeface="Times New Roman" pitchFamily="18" charset="0"/>
              <a:buNone/>
            </a:pPr>
            <a:r>
              <a:rPr lang="en-GB" sz="900" b="1" noProof="1">
                <a:solidFill>
                  <a:srgbClr val="0D0D0D"/>
                </a:solidFill>
              </a:rPr>
              <a:t>http://dbpedia.org/../The_Glass_Palace</a:t>
            </a:r>
          </a:p>
        </p:txBody>
      </p:sp>
      <p:cxnSp>
        <p:nvCxnSpPr>
          <p:cNvPr id="73781" name="Straight Arrow Connector 105"/>
          <p:cNvCxnSpPr>
            <a:cxnSpLocks noChangeShapeType="1"/>
            <a:stCxn id="85" idx="2"/>
            <a:endCxn id="25" idx="2"/>
          </p:cNvCxnSpPr>
          <p:nvPr/>
        </p:nvCxnSpPr>
        <p:spPr bwMode="auto">
          <a:xfrm rot="10800000">
            <a:off x="974880" y="4467350"/>
            <a:ext cx="763200" cy="833173"/>
          </a:xfrm>
          <a:prstGeom prst="straightConnector1">
            <a:avLst/>
          </a:prstGeom>
          <a:noFill/>
          <a:ln w="19050">
            <a:solidFill>
              <a:schemeClr val="tx1"/>
            </a:solidFill>
            <a:round/>
            <a:headEnd/>
            <a:tailEnd type="triangle" w="lg" len="med"/>
          </a:ln>
        </p:spPr>
      </p:cxnSp>
      <p:cxnSp>
        <p:nvCxnSpPr>
          <p:cNvPr id="73782" name="Straight Arrow Connector 111"/>
          <p:cNvCxnSpPr>
            <a:cxnSpLocks noChangeShapeType="1"/>
            <a:stCxn id="85" idx="0"/>
            <a:endCxn id="26" idx="4"/>
          </p:cNvCxnSpPr>
          <p:nvPr/>
        </p:nvCxnSpPr>
        <p:spPr bwMode="auto">
          <a:xfrm rot="5400000" flipH="1" flipV="1">
            <a:off x="2987973" y="4787066"/>
            <a:ext cx="521335" cy="48960"/>
          </a:xfrm>
          <a:prstGeom prst="straightConnector1">
            <a:avLst/>
          </a:prstGeom>
          <a:noFill/>
          <a:ln w="19050">
            <a:solidFill>
              <a:schemeClr val="tx1"/>
            </a:solidFill>
            <a:round/>
            <a:headEnd/>
            <a:tailEnd type="triangle" w="lg" len="med"/>
          </a:ln>
        </p:spPr>
      </p:cxnSp>
      <p:cxnSp>
        <p:nvCxnSpPr>
          <p:cNvPr id="73783" name="Straight Arrow Connector 114"/>
          <p:cNvCxnSpPr>
            <a:cxnSpLocks noChangeShapeType="1"/>
            <a:stCxn id="85" idx="7"/>
            <a:endCxn id="58" idx="4"/>
          </p:cNvCxnSpPr>
          <p:nvPr/>
        </p:nvCxnSpPr>
        <p:spPr bwMode="auto">
          <a:xfrm rot="5400000" flipH="1" flipV="1">
            <a:off x="4171106" y="3878508"/>
            <a:ext cx="1364446" cy="1156704"/>
          </a:xfrm>
          <a:prstGeom prst="straightConnector1">
            <a:avLst/>
          </a:prstGeom>
          <a:noFill/>
          <a:ln w="19050">
            <a:solidFill>
              <a:schemeClr val="tx1"/>
            </a:solidFill>
            <a:round/>
            <a:headEnd/>
            <a:tailEnd type="triangle" w="lg" len="med"/>
          </a:ln>
        </p:spPr>
      </p:cxnSp>
      <p:cxnSp>
        <p:nvCxnSpPr>
          <p:cNvPr id="73784" name="Straight Arrow Connector 120"/>
          <p:cNvCxnSpPr>
            <a:cxnSpLocks noChangeShapeType="1"/>
            <a:stCxn id="85" idx="5"/>
            <a:endCxn id="103" idx="1"/>
          </p:cNvCxnSpPr>
          <p:nvPr/>
        </p:nvCxnSpPr>
        <p:spPr bwMode="auto">
          <a:xfrm rot="5400000" flipH="1" flipV="1">
            <a:off x="4940173" y="4795467"/>
            <a:ext cx="1297" cy="1331690"/>
          </a:xfrm>
          <a:prstGeom prst="straightConnector1">
            <a:avLst/>
          </a:prstGeom>
          <a:noFill/>
          <a:ln w="19050">
            <a:solidFill>
              <a:schemeClr val="tx1"/>
            </a:solidFill>
            <a:round/>
            <a:headEnd/>
            <a:tailEnd type="triangle" w="lg" len="med"/>
          </a:ln>
        </p:spPr>
      </p:cxnSp>
      <p:cxnSp>
        <p:nvCxnSpPr>
          <p:cNvPr id="73785" name="Curved Connector 34"/>
          <p:cNvCxnSpPr>
            <a:cxnSpLocks noChangeShapeType="1"/>
            <a:stCxn id="85" idx="5"/>
            <a:endCxn id="102" idx="6"/>
          </p:cNvCxnSpPr>
          <p:nvPr/>
        </p:nvCxnSpPr>
        <p:spPr bwMode="auto">
          <a:xfrm rot="5400000">
            <a:off x="3674707" y="5875414"/>
            <a:ext cx="1013725" cy="186816"/>
          </a:xfrm>
          <a:prstGeom prst="curvedConnector2">
            <a:avLst/>
          </a:prstGeom>
          <a:noFill/>
          <a:ln w="19050">
            <a:solidFill>
              <a:schemeClr val="tx1"/>
            </a:solidFill>
            <a:round/>
            <a:headEnd/>
            <a:tailEnd type="triangle" w="lg" len="med"/>
          </a:ln>
        </p:spPr>
      </p:cxnSp>
      <p:cxnSp>
        <p:nvCxnSpPr>
          <p:cNvPr id="73786" name="Curved Connector 34"/>
          <p:cNvCxnSpPr>
            <a:cxnSpLocks noChangeShapeType="1"/>
            <a:stCxn id="85" idx="5"/>
            <a:endCxn id="101" idx="6"/>
          </p:cNvCxnSpPr>
          <p:nvPr/>
        </p:nvCxnSpPr>
        <p:spPr bwMode="auto">
          <a:xfrm rot="5400000">
            <a:off x="3877809" y="5320952"/>
            <a:ext cx="256161" cy="538177"/>
          </a:xfrm>
          <a:prstGeom prst="curvedConnector2">
            <a:avLst/>
          </a:prstGeom>
          <a:noFill/>
          <a:ln w="19050">
            <a:solidFill>
              <a:schemeClr val="tx1"/>
            </a:solidFill>
            <a:round/>
            <a:headEnd/>
            <a:tailEnd type="triangle" w="lg" len="med"/>
          </a:ln>
        </p:spPr>
      </p:cxnSp>
      <p:cxnSp>
        <p:nvCxnSpPr>
          <p:cNvPr id="73787" name="Straight Arrow Connector 136"/>
          <p:cNvCxnSpPr>
            <a:cxnSpLocks noChangeShapeType="1"/>
            <a:stCxn id="85" idx="7"/>
            <a:endCxn id="104" idx="2"/>
          </p:cNvCxnSpPr>
          <p:nvPr/>
        </p:nvCxnSpPr>
        <p:spPr bwMode="auto">
          <a:xfrm rot="5400000" flipH="1" flipV="1">
            <a:off x="4483276" y="4526200"/>
            <a:ext cx="404585" cy="821183"/>
          </a:xfrm>
          <a:prstGeom prst="straightConnector1">
            <a:avLst/>
          </a:prstGeom>
          <a:noFill/>
          <a:ln w="19050">
            <a:solidFill>
              <a:schemeClr val="tx1"/>
            </a:solidFill>
            <a:round/>
            <a:headEnd/>
            <a:tailEnd type="triangle" w="lg" len="med"/>
          </a:ln>
        </p:spPr>
      </p:cxnSp>
      <p:sp>
        <p:nvSpPr>
          <p:cNvPr id="73788" name="TextBox 139"/>
          <p:cNvSpPr txBox="1">
            <a:spLocks noChangeArrowheads="1"/>
          </p:cNvSpPr>
          <p:nvPr/>
        </p:nvSpPr>
        <p:spPr bwMode="auto">
          <a:xfrm>
            <a:off x="4641121" y="3843765"/>
            <a:ext cx="5774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r:type</a:t>
            </a:r>
          </a:p>
        </p:txBody>
      </p:sp>
      <p:sp>
        <p:nvSpPr>
          <p:cNvPr id="73789" name="TextBox 140"/>
          <p:cNvSpPr txBox="1">
            <a:spLocks noChangeArrowheads="1"/>
          </p:cNvSpPr>
          <p:nvPr/>
        </p:nvSpPr>
        <p:spPr bwMode="auto">
          <a:xfrm>
            <a:off x="660960" y="4673292"/>
            <a:ext cx="8006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foaf:name</a:t>
            </a:r>
          </a:p>
        </p:txBody>
      </p:sp>
      <p:sp>
        <p:nvSpPr>
          <p:cNvPr id="73790" name="TextBox 141"/>
          <p:cNvSpPr txBox="1">
            <a:spLocks noChangeArrowheads="1"/>
          </p:cNvSpPr>
          <p:nvPr/>
        </p:nvSpPr>
        <p:spPr bwMode="auto">
          <a:xfrm>
            <a:off x="2498400" y="4673292"/>
            <a:ext cx="8294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w:reference</a:t>
            </a:r>
          </a:p>
        </p:txBody>
      </p:sp>
      <p:sp>
        <p:nvSpPr>
          <p:cNvPr id="73791" name="TextBox 142"/>
          <p:cNvSpPr txBox="1">
            <a:spLocks noChangeArrowheads="1"/>
          </p:cNvSpPr>
          <p:nvPr/>
        </p:nvSpPr>
        <p:spPr bwMode="auto">
          <a:xfrm>
            <a:off x="3258720" y="6054396"/>
            <a:ext cx="829440" cy="324719"/>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w:author_of</a:t>
            </a:r>
          </a:p>
        </p:txBody>
      </p:sp>
      <p:sp>
        <p:nvSpPr>
          <p:cNvPr id="73792" name="TextBox 143"/>
          <p:cNvSpPr txBox="1">
            <a:spLocks noChangeArrowheads="1"/>
          </p:cNvSpPr>
          <p:nvPr/>
        </p:nvSpPr>
        <p:spPr bwMode="auto">
          <a:xfrm>
            <a:off x="4739040" y="4879232"/>
            <a:ext cx="86976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w:author_of</a:t>
            </a:r>
          </a:p>
        </p:txBody>
      </p:sp>
      <p:sp>
        <p:nvSpPr>
          <p:cNvPr id="73793" name="TextBox 144"/>
          <p:cNvSpPr txBox="1">
            <a:spLocks noChangeArrowheads="1"/>
          </p:cNvSpPr>
          <p:nvPr/>
        </p:nvSpPr>
        <p:spPr bwMode="auto">
          <a:xfrm>
            <a:off x="3189600" y="5432251"/>
            <a:ext cx="89856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w:author_of</a:t>
            </a:r>
          </a:p>
        </p:txBody>
      </p:sp>
      <p:sp>
        <p:nvSpPr>
          <p:cNvPr id="73794" name="TextBox 145"/>
          <p:cNvSpPr txBox="1">
            <a:spLocks noChangeArrowheads="1"/>
          </p:cNvSpPr>
          <p:nvPr/>
        </p:nvSpPr>
        <p:spPr bwMode="auto">
          <a:xfrm>
            <a:off x="4739040" y="5157183"/>
            <a:ext cx="8006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w:born_in</a:t>
            </a:r>
          </a:p>
        </p:txBody>
      </p:sp>
      <p:sp>
        <p:nvSpPr>
          <p:cNvPr id="73795" name="TextBox 146"/>
          <p:cNvSpPr txBox="1">
            <a:spLocks noChangeArrowheads="1"/>
          </p:cNvSpPr>
          <p:nvPr/>
        </p:nvSpPr>
        <p:spPr bwMode="auto">
          <a:xfrm>
            <a:off x="6852960" y="4051146"/>
            <a:ext cx="8006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w:isbn</a:t>
            </a:r>
          </a:p>
        </p:txBody>
      </p:sp>
      <p:pic>
        <p:nvPicPr>
          <p:cNvPr id="73796" name="Picture 147"/>
          <p:cNvPicPr>
            <a:picLocks noChangeAspect="1"/>
          </p:cNvPicPr>
          <p:nvPr/>
        </p:nvPicPr>
        <p:blipFill>
          <a:blip r:embed="rId3"/>
          <a:srcRect/>
          <a:stretch>
            <a:fillRect/>
          </a:stretch>
        </p:blipFill>
        <p:spPr bwMode="auto">
          <a:xfrm>
            <a:off x="6438240" y="5819652"/>
            <a:ext cx="1140480" cy="709994"/>
          </a:xfrm>
          <a:prstGeom prst="rect">
            <a:avLst/>
          </a:prstGeom>
          <a:noFill/>
          <a:ln w="9525">
            <a:noFill/>
            <a:miter lim="800000"/>
            <a:headEnd/>
            <a:tailEnd/>
          </a:ln>
        </p:spPr>
      </p:pic>
      <p:cxnSp>
        <p:nvCxnSpPr>
          <p:cNvPr id="73797" name="Curved Connector 34"/>
          <p:cNvCxnSpPr>
            <a:cxnSpLocks noChangeShapeType="1"/>
            <a:stCxn id="103" idx="5"/>
          </p:cNvCxnSpPr>
          <p:nvPr/>
        </p:nvCxnSpPr>
        <p:spPr bwMode="auto">
          <a:xfrm rot="5400000">
            <a:off x="7668694" y="5577022"/>
            <a:ext cx="508373" cy="688320"/>
          </a:xfrm>
          <a:prstGeom prst="curvedConnector2">
            <a:avLst/>
          </a:prstGeom>
          <a:noFill/>
          <a:ln w="19050">
            <a:solidFill>
              <a:schemeClr val="tx1"/>
            </a:solidFill>
            <a:round/>
            <a:headEnd/>
            <a:tailEnd type="triangle" w="lg" len="med"/>
          </a:ln>
        </p:spPr>
      </p:cxnSp>
      <p:cxnSp>
        <p:nvCxnSpPr>
          <p:cNvPr id="73798" name="Curved Connector 34"/>
          <p:cNvCxnSpPr>
            <a:cxnSpLocks noChangeShapeType="1"/>
            <a:stCxn id="103" idx="3"/>
          </p:cNvCxnSpPr>
          <p:nvPr/>
        </p:nvCxnSpPr>
        <p:spPr bwMode="auto">
          <a:xfrm rot="16200000" flipH="1">
            <a:off x="5768614" y="5505742"/>
            <a:ext cx="508373" cy="830880"/>
          </a:xfrm>
          <a:prstGeom prst="curvedConnector2">
            <a:avLst/>
          </a:prstGeom>
          <a:noFill/>
          <a:ln w="19050">
            <a:solidFill>
              <a:schemeClr val="tx1"/>
            </a:solidFill>
            <a:round/>
            <a:headEnd/>
            <a:tailEnd type="triangle" w="lg" len="med"/>
          </a:ln>
        </p:spPr>
      </p:cxnSp>
      <p:sp>
        <p:nvSpPr>
          <p:cNvPr id="73799" name="TextBox 157"/>
          <p:cNvSpPr txBox="1">
            <a:spLocks noChangeArrowheads="1"/>
          </p:cNvSpPr>
          <p:nvPr/>
        </p:nvSpPr>
        <p:spPr bwMode="auto">
          <a:xfrm>
            <a:off x="5263200" y="5917582"/>
            <a:ext cx="800640" cy="208821"/>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w:long</a:t>
            </a:r>
          </a:p>
        </p:txBody>
      </p:sp>
      <p:sp>
        <p:nvSpPr>
          <p:cNvPr id="73800" name="TextBox 158"/>
          <p:cNvSpPr txBox="1">
            <a:spLocks noChangeArrowheads="1"/>
          </p:cNvSpPr>
          <p:nvPr/>
        </p:nvSpPr>
        <p:spPr bwMode="auto">
          <a:xfrm>
            <a:off x="8166240" y="5916141"/>
            <a:ext cx="800640" cy="208822"/>
          </a:xfrm>
          <a:prstGeom prst="rect">
            <a:avLst/>
          </a:prstGeom>
          <a:noFill/>
          <a:ln w="9525">
            <a:noFill/>
            <a:miter lim="800000"/>
            <a:headEnd/>
            <a:tailEnd/>
          </a:ln>
        </p:spPr>
        <p:txBody>
          <a:bodyPr lIns="82945" tIns="41473" rIns="82945" bIns="41473">
            <a:spAutoFit/>
          </a:bodyPr>
          <a:lstStyle/>
          <a:p>
            <a:pPr hangingPunct="0">
              <a:lnSpc>
                <a:spcPct val="87000"/>
              </a:lnSpc>
              <a:buClr>
                <a:srgbClr val="000000"/>
              </a:buClr>
              <a:buSzPct val="100000"/>
              <a:buFont typeface="Times New Roman" pitchFamily="18" charset="0"/>
              <a:buNone/>
            </a:pPr>
            <a:r>
              <a:rPr lang="en-GB" sz="900" b="1" noProof="1">
                <a:solidFill>
                  <a:srgbClr val="0D0D0D"/>
                </a:solidFill>
              </a:rPr>
              <a:t>w:lat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Additional Material</a:t>
            </a:r>
            <a:endParaRPr lang="en-GB" dirty="0"/>
          </a:p>
        </p:txBody>
      </p:sp>
      <p:sp>
        <p:nvSpPr>
          <p:cNvPr id="3" name="Date Placeholder 2"/>
          <p:cNvSpPr>
            <a:spLocks noGrp="1"/>
          </p:cNvSpPr>
          <p:nvPr>
            <p:ph type="dt" idx="10"/>
          </p:nvPr>
        </p:nvSpPr>
        <p:spPr/>
        <p:txBody>
          <a:bodyPr/>
          <a:lstStyle/>
          <a:p>
            <a:r>
              <a:rPr lang="en-GB" smtClean="0"/>
              <a:t>Spring 2011</a:t>
            </a:r>
            <a:endParaRPr lang="en-GB" dirty="0"/>
          </a:p>
        </p:txBody>
      </p:sp>
      <p:sp>
        <p:nvSpPr>
          <p:cNvPr id="4" name="Footer Placeholder 3"/>
          <p:cNvSpPr>
            <a:spLocks noGrp="1"/>
          </p:cNvSpPr>
          <p:nvPr>
            <p:ph type="ftr" idx="11"/>
          </p:nvPr>
        </p:nvSpPr>
        <p:spPr>
          <a:xfrm>
            <a:off x="1000100" y="2500306"/>
            <a:ext cx="7286676" cy="823913"/>
          </a:xfrm>
        </p:spPr>
        <p:txBody>
          <a:bodyPr/>
          <a:lstStyle/>
          <a:p>
            <a:pPr algn="ctr"/>
            <a:r>
              <a:rPr lang="en-GB" sz="1400" b="1" dirty="0" smtClean="0">
                <a:solidFill>
                  <a:srgbClr val="FF0000"/>
                </a:solidFill>
              </a:rPr>
              <a:t>NOT IMPORTANT FROM EXAM’s POINT OF VIEW</a:t>
            </a:r>
            <a:endParaRPr lang="en-US" sz="1400" b="1"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3794"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3795" name="Text Box 3"/>
          <p:cNvSpPr txBox="1">
            <a:spLocks noChangeArrowheads="1"/>
          </p:cNvSpPr>
          <p:nvPr/>
        </p:nvSpPr>
        <p:spPr bwMode="auto">
          <a:xfrm>
            <a:off x="4572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dirty="0">
                <a:solidFill>
                  <a:srgbClr val="FF0000"/>
                </a:solidFill>
              </a:rPr>
              <a:t>Semantic Web Technologies</a:t>
            </a:r>
          </a:p>
        </p:txBody>
      </p:sp>
      <p:sp>
        <p:nvSpPr>
          <p:cNvPr id="33796" name="Rectangle 4"/>
          <p:cNvSpPr>
            <a:spLocks noChangeArrowheads="1"/>
          </p:cNvSpPr>
          <p:nvPr/>
        </p:nvSpPr>
        <p:spPr bwMode="auto">
          <a:xfrm>
            <a:off x="2438400" y="4371975"/>
            <a:ext cx="4419600" cy="381000"/>
          </a:xfrm>
          <a:prstGeom prst="rect">
            <a:avLst/>
          </a:prstGeom>
          <a:solidFill>
            <a:srgbClr val="993300"/>
          </a:solidFill>
          <a:ln w="12600">
            <a:solidFill>
              <a:srgbClr val="000000"/>
            </a:solidFill>
            <a:miter lim="800000"/>
            <a:headEnd/>
            <a:tailEnd/>
          </a:ln>
          <a:effectLst/>
        </p:spPr>
        <p:txBody>
          <a:bodyPr wrap="none" anchor="ctr"/>
          <a:lstStyle/>
          <a:p>
            <a:endParaRPr lang="en-GB"/>
          </a:p>
        </p:txBody>
      </p:sp>
      <p:sp>
        <p:nvSpPr>
          <p:cNvPr id="33797" name="Rectangle 5"/>
          <p:cNvSpPr>
            <a:spLocks noChangeArrowheads="1"/>
          </p:cNvSpPr>
          <p:nvPr/>
        </p:nvSpPr>
        <p:spPr bwMode="auto">
          <a:xfrm>
            <a:off x="2438400" y="3990975"/>
            <a:ext cx="4419600" cy="381000"/>
          </a:xfrm>
          <a:prstGeom prst="rect">
            <a:avLst/>
          </a:prstGeom>
          <a:solidFill>
            <a:srgbClr val="FF6600"/>
          </a:solidFill>
          <a:ln w="12600">
            <a:solidFill>
              <a:srgbClr val="000000"/>
            </a:solidFill>
            <a:miter lim="800000"/>
            <a:headEnd/>
            <a:tailEnd/>
          </a:ln>
          <a:effectLst/>
        </p:spPr>
        <p:txBody>
          <a:bodyPr wrap="none" anchor="ctr"/>
          <a:lstStyle/>
          <a:p>
            <a:endParaRPr lang="en-GB"/>
          </a:p>
        </p:txBody>
      </p:sp>
      <p:sp>
        <p:nvSpPr>
          <p:cNvPr id="33798" name="Rectangle 6"/>
          <p:cNvSpPr>
            <a:spLocks noChangeArrowheads="1"/>
          </p:cNvSpPr>
          <p:nvPr/>
        </p:nvSpPr>
        <p:spPr bwMode="auto">
          <a:xfrm>
            <a:off x="3276600" y="3609975"/>
            <a:ext cx="3200400" cy="381000"/>
          </a:xfrm>
          <a:prstGeom prst="rect">
            <a:avLst/>
          </a:prstGeom>
          <a:solidFill>
            <a:srgbClr val="FF9900"/>
          </a:solidFill>
          <a:ln w="12600">
            <a:solidFill>
              <a:srgbClr val="000000"/>
            </a:solidFill>
            <a:miter lim="800000"/>
            <a:headEnd/>
            <a:tailEnd/>
          </a:ln>
          <a:effectLst/>
        </p:spPr>
        <p:txBody>
          <a:bodyPr wrap="none" anchor="ctr"/>
          <a:lstStyle/>
          <a:p>
            <a:endParaRPr lang="en-GB"/>
          </a:p>
        </p:txBody>
      </p:sp>
      <p:sp>
        <p:nvSpPr>
          <p:cNvPr id="33799" name="Rectangle 7"/>
          <p:cNvSpPr>
            <a:spLocks noChangeArrowheads="1"/>
          </p:cNvSpPr>
          <p:nvPr/>
        </p:nvSpPr>
        <p:spPr bwMode="auto">
          <a:xfrm>
            <a:off x="4038600" y="3228975"/>
            <a:ext cx="2438400" cy="381000"/>
          </a:xfrm>
          <a:prstGeom prst="rect">
            <a:avLst/>
          </a:prstGeom>
          <a:solidFill>
            <a:srgbClr val="FFFF00"/>
          </a:solidFill>
          <a:ln w="12600">
            <a:solidFill>
              <a:srgbClr val="000000"/>
            </a:solidFill>
            <a:miter lim="800000"/>
            <a:headEnd/>
            <a:tailEnd/>
          </a:ln>
          <a:effectLst/>
        </p:spPr>
        <p:txBody>
          <a:bodyPr wrap="none" anchor="ctr"/>
          <a:lstStyle/>
          <a:p>
            <a:endParaRPr lang="en-GB"/>
          </a:p>
        </p:txBody>
      </p:sp>
      <p:sp>
        <p:nvSpPr>
          <p:cNvPr id="33800" name="Rectangle 8"/>
          <p:cNvSpPr>
            <a:spLocks noChangeArrowheads="1"/>
          </p:cNvSpPr>
          <p:nvPr/>
        </p:nvSpPr>
        <p:spPr bwMode="auto">
          <a:xfrm>
            <a:off x="4876800" y="2486025"/>
            <a:ext cx="1600200" cy="381000"/>
          </a:xfrm>
          <a:prstGeom prst="rect">
            <a:avLst/>
          </a:prstGeom>
          <a:solidFill>
            <a:srgbClr val="CCFFCC"/>
          </a:solidFill>
          <a:ln w="12600">
            <a:solidFill>
              <a:srgbClr val="000000"/>
            </a:solidFill>
            <a:miter lim="800000"/>
            <a:headEnd/>
            <a:tailEnd/>
          </a:ln>
          <a:effectLst/>
        </p:spPr>
        <p:txBody>
          <a:bodyPr wrap="none" anchor="ctr"/>
          <a:lstStyle/>
          <a:p>
            <a:endParaRPr lang="en-GB"/>
          </a:p>
        </p:txBody>
      </p:sp>
      <p:sp>
        <p:nvSpPr>
          <p:cNvPr id="33801" name="Rectangle 9"/>
          <p:cNvSpPr>
            <a:spLocks noChangeArrowheads="1"/>
          </p:cNvSpPr>
          <p:nvPr/>
        </p:nvSpPr>
        <p:spPr bwMode="auto">
          <a:xfrm>
            <a:off x="5562600" y="2124075"/>
            <a:ext cx="914400" cy="361950"/>
          </a:xfrm>
          <a:prstGeom prst="rect">
            <a:avLst/>
          </a:prstGeom>
          <a:solidFill>
            <a:srgbClr val="CCFFFF"/>
          </a:solidFill>
          <a:ln w="12600">
            <a:solidFill>
              <a:srgbClr val="000000"/>
            </a:solidFill>
            <a:miter lim="800000"/>
            <a:headEnd/>
            <a:tailEnd/>
          </a:ln>
          <a:effectLst/>
        </p:spPr>
        <p:txBody>
          <a:bodyPr wrap="none" anchor="ctr"/>
          <a:lstStyle/>
          <a:p>
            <a:endParaRPr lang="en-GB"/>
          </a:p>
        </p:txBody>
      </p:sp>
      <p:sp>
        <p:nvSpPr>
          <p:cNvPr id="33802" name="Rectangle 10"/>
          <p:cNvSpPr>
            <a:spLocks noChangeArrowheads="1"/>
          </p:cNvSpPr>
          <p:nvPr/>
        </p:nvSpPr>
        <p:spPr bwMode="auto">
          <a:xfrm>
            <a:off x="5953125" y="1752600"/>
            <a:ext cx="914400" cy="381000"/>
          </a:xfrm>
          <a:prstGeom prst="rect">
            <a:avLst/>
          </a:prstGeom>
          <a:solidFill>
            <a:srgbClr val="FFCCFF"/>
          </a:solidFill>
          <a:ln w="12600">
            <a:solidFill>
              <a:srgbClr val="000000"/>
            </a:solidFill>
            <a:miter lim="800000"/>
            <a:headEnd/>
            <a:tailEnd/>
          </a:ln>
          <a:effectLst/>
        </p:spPr>
        <p:txBody>
          <a:bodyPr wrap="none" anchor="ctr"/>
          <a:lstStyle/>
          <a:p>
            <a:endParaRPr lang="en-GB"/>
          </a:p>
        </p:txBody>
      </p:sp>
      <p:sp>
        <p:nvSpPr>
          <p:cNvPr id="33803" name="Rectangle 11"/>
          <p:cNvSpPr>
            <a:spLocks noChangeArrowheads="1"/>
          </p:cNvSpPr>
          <p:nvPr/>
        </p:nvSpPr>
        <p:spPr bwMode="auto">
          <a:xfrm>
            <a:off x="6477000" y="2133600"/>
            <a:ext cx="381000" cy="1857375"/>
          </a:xfrm>
          <a:prstGeom prst="rect">
            <a:avLst/>
          </a:prstGeom>
          <a:noFill/>
          <a:ln w="12600">
            <a:solidFill>
              <a:srgbClr val="808080"/>
            </a:solidFill>
            <a:miter lim="800000"/>
            <a:headEnd/>
            <a:tailEnd/>
          </a:ln>
          <a:effectLst/>
        </p:spPr>
        <p:txBody>
          <a:bodyPr wrap="none" anchor="ctr"/>
          <a:lstStyle/>
          <a:p>
            <a:endParaRPr lang="en-GB"/>
          </a:p>
        </p:txBody>
      </p:sp>
      <p:sp>
        <p:nvSpPr>
          <p:cNvPr id="33804" name="Text Box 12"/>
          <p:cNvSpPr txBox="1">
            <a:spLocks noChangeArrowheads="1"/>
          </p:cNvSpPr>
          <p:nvPr/>
        </p:nvSpPr>
        <p:spPr bwMode="auto">
          <a:xfrm>
            <a:off x="4643438" y="4448175"/>
            <a:ext cx="307975"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URI</a:t>
            </a:r>
          </a:p>
        </p:txBody>
      </p:sp>
      <p:sp>
        <p:nvSpPr>
          <p:cNvPr id="33805" name="Text Box 13"/>
          <p:cNvSpPr txBox="1">
            <a:spLocks noChangeArrowheads="1"/>
          </p:cNvSpPr>
          <p:nvPr/>
        </p:nvSpPr>
        <p:spPr bwMode="auto">
          <a:xfrm>
            <a:off x="3275013" y="4067175"/>
            <a:ext cx="3068637"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XML + Namespaces + xmlschema</a:t>
            </a:r>
          </a:p>
        </p:txBody>
      </p:sp>
      <p:sp>
        <p:nvSpPr>
          <p:cNvPr id="33806" name="Text Box 14"/>
          <p:cNvSpPr txBox="1">
            <a:spLocks noChangeArrowheads="1"/>
          </p:cNvSpPr>
          <p:nvPr/>
        </p:nvSpPr>
        <p:spPr bwMode="auto">
          <a:xfrm>
            <a:off x="4749800" y="3686175"/>
            <a:ext cx="41910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RDF </a:t>
            </a:r>
          </a:p>
        </p:txBody>
      </p:sp>
      <p:sp>
        <p:nvSpPr>
          <p:cNvPr id="33807" name="Text Box 15"/>
          <p:cNvSpPr txBox="1">
            <a:spLocks noChangeArrowheads="1"/>
          </p:cNvSpPr>
          <p:nvPr/>
        </p:nvSpPr>
        <p:spPr bwMode="auto">
          <a:xfrm>
            <a:off x="4633913" y="3305175"/>
            <a:ext cx="133985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OWL and RDFS</a:t>
            </a:r>
          </a:p>
        </p:txBody>
      </p:sp>
      <p:sp>
        <p:nvSpPr>
          <p:cNvPr id="33808" name="Text Box 16"/>
          <p:cNvSpPr txBox="1">
            <a:spLocks noChangeArrowheads="1"/>
          </p:cNvSpPr>
          <p:nvPr/>
        </p:nvSpPr>
        <p:spPr bwMode="auto">
          <a:xfrm>
            <a:off x="4972050" y="2578100"/>
            <a:ext cx="135890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Rules and logic</a:t>
            </a:r>
          </a:p>
        </p:txBody>
      </p:sp>
      <p:sp>
        <p:nvSpPr>
          <p:cNvPr id="33809" name="Text Box 17"/>
          <p:cNvSpPr txBox="1">
            <a:spLocks noChangeArrowheads="1"/>
          </p:cNvSpPr>
          <p:nvPr/>
        </p:nvSpPr>
        <p:spPr bwMode="auto">
          <a:xfrm>
            <a:off x="5786438" y="2209800"/>
            <a:ext cx="46355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Proof</a:t>
            </a:r>
          </a:p>
        </p:txBody>
      </p:sp>
      <p:sp>
        <p:nvSpPr>
          <p:cNvPr id="33810" name="Text Box 18"/>
          <p:cNvSpPr txBox="1">
            <a:spLocks noChangeArrowheads="1"/>
          </p:cNvSpPr>
          <p:nvPr/>
        </p:nvSpPr>
        <p:spPr bwMode="auto">
          <a:xfrm>
            <a:off x="6176963" y="1828800"/>
            <a:ext cx="45720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Trust</a:t>
            </a:r>
          </a:p>
        </p:txBody>
      </p:sp>
      <p:sp>
        <p:nvSpPr>
          <p:cNvPr id="33811" name="Text Box 19"/>
          <p:cNvSpPr txBox="1">
            <a:spLocks noChangeArrowheads="1"/>
          </p:cNvSpPr>
          <p:nvPr/>
        </p:nvSpPr>
        <p:spPr bwMode="auto">
          <a:xfrm>
            <a:off x="6565900" y="2239963"/>
            <a:ext cx="212725" cy="1501775"/>
          </a:xfrm>
          <a:prstGeom prst="rect">
            <a:avLst/>
          </a:prstGeom>
          <a:noFill/>
          <a:ln w="9525">
            <a:noFill/>
            <a:round/>
            <a:headEnd/>
            <a:tailEnd/>
          </a:ln>
          <a:effectLst/>
        </p:spPr>
        <p:txBody>
          <a:bodyPr vert="eaVert"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Digital Signature</a:t>
            </a:r>
          </a:p>
        </p:txBody>
      </p:sp>
      <p:sp>
        <p:nvSpPr>
          <p:cNvPr id="33812" name="Rectangle 20"/>
          <p:cNvSpPr>
            <a:spLocks noChangeArrowheads="1"/>
          </p:cNvSpPr>
          <p:nvPr/>
        </p:nvSpPr>
        <p:spPr bwMode="auto">
          <a:xfrm>
            <a:off x="4448175" y="2857500"/>
            <a:ext cx="2019300" cy="381000"/>
          </a:xfrm>
          <a:prstGeom prst="rect">
            <a:avLst/>
          </a:prstGeom>
          <a:solidFill>
            <a:srgbClr val="00FF00"/>
          </a:solidFill>
          <a:ln w="12600">
            <a:solidFill>
              <a:srgbClr val="000000"/>
            </a:solidFill>
            <a:miter lim="800000"/>
            <a:headEnd/>
            <a:tailEnd/>
          </a:ln>
          <a:effectLst/>
        </p:spPr>
        <p:txBody>
          <a:bodyPr wrap="none" anchor="ctr"/>
          <a:lstStyle/>
          <a:p>
            <a:endParaRPr lang="en-GB"/>
          </a:p>
        </p:txBody>
      </p:sp>
      <p:sp>
        <p:nvSpPr>
          <p:cNvPr id="33813" name="Text Box 21"/>
          <p:cNvSpPr txBox="1">
            <a:spLocks noChangeArrowheads="1"/>
          </p:cNvSpPr>
          <p:nvPr/>
        </p:nvSpPr>
        <p:spPr bwMode="auto">
          <a:xfrm>
            <a:off x="5268913" y="2952750"/>
            <a:ext cx="541337"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Query</a:t>
            </a:r>
          </a:p>
        </p:txBody>
      </p:sp>
      <p:sp>
        <p:nvSpPr>
          <p:cNvPr id="33814" name="Text Box 22"/>
          <p:cNvSpPr txBox="1">
            <a:spLocks noChangeArrowheads="1"/>
          </p:cNvSpPr>
          <p:nvPr/>
        </p:nvSpPr>
        <p:spPr bwMode="auto">
          <a:xfrm>
            <a:off x="6915150" y="4127500"/>
            <a:ext cx="2089150" cy="912813"/>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000000"/>
                </a:solidFill>
              </a:rPr>
              <a:t>RDF, RDFS, OWL standardised February 2004</a:t>
            </a:r>
          </a:p>
        </p:txBody>
      </p:sp>
      <p:grpSp>
        <p:nvGrpSpPr>
          <p:cNvPr id="33815" name="Group 23"/>
          <p:cNvGrpSpPr>
            <a:grpSpLocks/>
          </p:cNvGrpSpPr>
          <p:nvPr/>
        </p:nvGrpSpPr>
        <p:grpSpPr bwMode="auto">
          <a:xfrm>
            <a:off x="815975" y="2117725"/>
            <a:ext cx="3411538" cy="1296988"/>
            <a:chOff x="514" y="1334"/>
            <a:chExt cx="2149" cy="817"/>
          </a:xfrm>
        </p:grpSpPr>
        <p:sp>
          <p:nvSpPr>
            <p:cNvPr id="33816" name="Text Box 24"/>
            <p:cNvSpPr txBox="1">
              <a:spLocks noChangeArrowheads="1"/>
            </p:cNvSpPr>
            <p:nvPr/>
          </p:nvSpPr>
          <p:spPr bwMode="auto">
            <a:xfrm>
              <a:off x="514" y="1334"/>
              <a:ext cx="1316" cy="729"/>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000000"/>
                  </a:solidFill>
                </a:rPr>
                <a:t>Ontology languages for representing the semantics of data</a:t>
              </a:r>
            </a:p>
          </p:txBody>
        </p:sp>
        <p:sp>
          <p:nvSpPr>
            <p:cNvPr id="33817" name="Line 25"/>
            <p:cNvSpPr>
              <a:spLocks noChangeShapeType="1"/>
            </p:cNvSpPr>
            <p:nvPr/>
          </p:nvSpPr>
          <p:spPr bwMode="auto">
            <a:xfrm>
              <a:off x="1716" y="1768"/>
              <a:ext cx="948" cy="384"/>
            </a:xfrm>
            <a:prstGeom prst="line">
              <a:avLst/>
            </a:prstGeom>
            <a:noFill/>
            <a:ln w="25560">
              <a:solidFill>
                <a:srgbClr val="FF0000"/>
              </a:solidFill>
              <a:miter lim="800000"/>
              <a:headEnd/>
              <a:tailEnd type="triangle" w="med" len="med"/>
            </a:ln>
            <a:effectLst/>
          </p:spPr>
          <p:txBody>
            <a:bodyPr/>
            <a:lstStyle/>
            <a:p>
              <a:endParaRPr lang="en-GB"/>
            </a:p>
          </p:txBody>
        </p:sp>
      </p:grpSp>
      <p:grpSp>
        <p:nvGrpSpPr>
          <p:cNvPr id="33818" name="Group 26"/>
          <p:cNvGrpSpPr>
            <a:grpSpLocks/>
          </p:cNvGrpSpPr>
          <p:nvPr/>
        </p:nvGrpSpPr>
        <p:grpSpPr bwMode="auto">
          <a:xfrm>
            <a:off x="957263" y="4492625"/>
            <a:ext cx="2978150" cy="1155700"/>
            <a:chOff x="603" y="2830"/>
            <a:chExt cx="1876" cy="728"/>
          </a:xfrm>
        </p:grpSpPr>
        <p:sp>
          <p:nvSpPr>
            <p:cNvPr id="33819" name="Text Box 27"/>
            <p:cNvSpPr txBox="1">
              <a:spLocks noChangeArrowheads="1"/>
            </p:cNvSpPr>
            <p:nvPr/>
          </p:nvSpPr>
          <p:spPr bwMode="auto">
            <a:xfrm>
              <a:off x="603" y="2830"/>
              <a:ext cx="916" cy="729"/>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3333CC"/>
                  </a:solidFill>
                </a:rPr>
                <a:t>Universal (web-based) naming scheme</a:t>
              </a:r>
            </a:p>
          </p:txBody>
        </p:sp>
        <p:sp>
          <p:nvSpPr>
            <p:cNvPr id="33820" name="Line 28"/>
            <p:cNvSpPr>
              <a:spLocks noChangeShapeType="1"/>
            </p:cNvSpPr>
            <p:nvPr/>
          </p:nvSpPr>
          <p:spPr bwMode="auto">
            <a:xfrm flipV="1">
              <a:off x="1447" y="2965"/>
              <a:ext cx="1033" cy="309"/>
            </a:xfrm>
            <a:prstGeom prst="line">
              <a:avLst/>
            </a:prstGeom>
            <a:noFill/>
            <a:ln w="25560">
              <a:solidFill>
                <a:srgbClr val="FF0000"/>
              </a:solidFill>
              <a:miter lim="800000"/>
              <a:headEnd/>
              <a:tailEnd type="triangle" w="med" len="med"/>
            </a:ln>
            <a:effectLst/>
          </p:spPr>
          <p:txBody>
            <a:bodyPr/>
            <a:lstStyle/>
            <a:p>
              <a:endParaRPr lang="en-GB"/>
            </a:p>
          </p:txBody>
        </p:sp>
      </p:grpSp>
      <p:grpSp>
        <p:nvGrpSpPr>
          <p:cNvPr id="33821" name="Group 29"/>
          <p:cNvGrpSpPr>
            <a:grpSpLocks/>
          </p:cNvGrpSpPr>
          <p:nvPr/>
        </p:nvGrpSpPr>
        <p:grpSpPr bwMode="auto">
          <a:xfrm>
            <a:off x="569913" y="3278188"/>
            <a:ext cx="2881312" cy="1398587"/>
            <a:chOff x="359" y="2065"/>
            <a:chExt cx="1815" cy="881"/>
          </a:xfrm>
        </p:grpSpPr>
        <p:sp>
          <p:nvSpPr>
            <p:cNvPr id="33822" name="Text Box 30"/>
            <p:cNvSpPr txBox="1">
              <a:spLocks noChangeArrowheads="1"/>
            </p:cNvSpPr>
            <p:nvPr/>
          </p:nvSpPr>
          <p:spPr bwMode="auto">
            <a:xfrm>
              <a:off x="359" y="2065"/>
              <a:ext cx="916" cy="882"/>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3333CC"/>
                  </a:solidFill>
                </a:rPr>
                <a:t>Modelling language for data (and metadata)</a:t>
              </a:r>
            </a:p>
          </p:txBody>
        </p:sp>
        <p:sp>
          <p:nvSpPr>
            <p:cNvPr id="33823" name="Line 31"/>
            <p:cNvSpPr>
              <a:spLocks noChangeShapeType="1"/>
            </p:cNvSpPr>
            <p:nvPr/>
          </p:nvSpPr>
          <p:spPr bwMode="auto">
            <a:xfrm>
              <a:off x="1275" y="2413"/>
              <a:ext cx="900" cy="1"/>
            </a:xfrm>
            <a:prstGeom prst="line">
              <a:avLst/>
            </a:prstGeom>
            <a:noFill/>
            <a:ln w="25560">
              <a:solidFill>
                <a:srgbClr val="FF0000"/>
              </a:solidFill>
              <a:miter lim="800000"/>
              <a:headEnd/>
              <a:tailEnd type="triangle" w="med" len="med"/>
            </a:ln>
            <a:effectLst/>
          </p:spPr>
          <p:txBody>
            <a:bodyPr/>
            <a:lstStyle/>
            <a:p>
              <a:endParaRPr lang="en-GB"/>
            </a:p>
          </p:txBody>
        </p:sp>
      </p:gr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4818"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4819" name="Text Box 3"/>
          <p:cNvSpPr txBox="1">
            <a:spLocks noChangeArrowheads="1"/>
          </p:cNvSpPr>
          <p:nvPr/>
        </p:nvSpPr>
        <p:spPr bwMode="auto">
          <a:xfrm>
            <a:off x="304800" y="-290513"/>
            <a:ext cx="8305800" cy="1189038"/>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dirty="0">
                <a:solidFill>
                  <a:srgbClr val="FF0000"/>
                </a:solidFill>
              </a:rPr>
              <a:t>Semantic Web Ontology Languages</a:t>
            </a:r>
          </a:p>
        </p:txBody>
      </p:sp>
      <p:sp>
        <p:nvSpPr>
          <p:cNvPr id="34820" name="Text Box 4"/>
          <p:cNvSpPr txBox="1">
            <a:spLocks noChangeArrowheads="1"/>
          </p:cNvSpPr>
          <p:nvPr/>
        </p:nvSpPr>
        <p:spPr bwMode="auto">
          <a:xfrm>
            <a:off x="685800" y="838200"/>
            <a:ext cx="8305800" cy="5486400"/>
          </a:xfrm>
          <a:prstGeom prst="rect">
            <a:avLst/>
          </a:prstGeom>
          <a:noFill/>
          <a:ln w="9525">
            <a:noFill/>
            <a:round/>
            <a:headEnd/>
            <a:tailEnd/>
          </a:ln>
          <a:effectLst/>
        </p:spPr>
        <p:txBody>
          <a:bodyPr/>
          <a:lstStyle/>
          <a:p>
            <a:pPr marL="341313" indent="-341313">
              <a:spcBef>
                <a:spcPts val="600"/>
              </a:spcBef>
              <a:buClr>
                <a:srgbClr val="00CC99"/>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CC99"/>
                </a:solidFill>
              </a:rPr>
              <a:t>RDFS</a:t>
            </a:r>
          </a:p>
          <a:p>
            <a:pPr marL="341313" indent="-341313">
              <a:spcBef>
                <a:spcPts val="525"/>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100">
                <a:solidFill>
                  <a:srgbClr val="000000"/>
                </a:solidFill>
                <a:latin typeface="Courier New" charset="0"/>
              </a:rPr>
              <a:t>	Student is a sub-class of Person</a:t>
            </a:r>
          </a:p>
          <a:p>
            <a:pPr marL="341313" indent="-341313">
              <a:spcBef>
                <a:spcPts val="525"/>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100">
                <a:solidFill>
                  <a:srgbClr val="000000"/>
                </a:solidFill>
                <a:latin typeface="Courier New" charset="0"/>
              </a:rPr>
              <a:t>	Friend is a sub-property of Knows</a:t>
            </a:r>
          </a:p>
          <a:p>
            <a:pPr marL="341313" indent="-341313">
              <a:spcBef>
                <a:spcPts val="525"/>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100">
              <a:solidFill>
                <a:srgbClr val="000000"/>
              </a:solidFill>
              <a:latin typeface="Courier New" charset="0"/>
            </a:endParaRPr>
          </a:p>
          <a:p>
            <a:pPr marL="341313" indent="-341313">
              <a:spcBef>
                <a:spcPts val="600"/>
              </a:spcBef>
              <a:buClr>
                <a:srgbClr val="00CC99"/>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CC99"/>
                </a:solidFill>
              </a:rPr>
              <a:t>OWL</a:t>
            </a:r>
          </a:p>
          <a:p>
            <a:pPr marL="341313" indent="-341313">
              <a:spcBef>
                <a:spcPts val="525"/>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100">
                <a:solidFill>
                  <a:srgbClr val="000000"/>
                </a:solidFill>
                <a:latin typeface="Courier New" charset="0"/>
              </a:rPr>
              <a:t>	Lions only eat meat</a:t>
            </a:r>
          </a:p>
          <a:p>
            <a:pPr marL="341313" indent="-341313">
              <a:spcBef>
                <a:spcPts val="525"/>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100">
                <a:solidFill>
                  <a:srgbClr val="000000"/>
                </a:solidFill>
                <a:latin typeface="Courier New" charset="0"/>
              </a:rPr>
              <a:t>	The ‘ancestor’ relationship is transitive </a:t>
            </a:r>
          </a:p>
          <a:p>
            <a:pPr marL="341313" indent="-341313">
              <a:spcBef>
                <a:spcPts val="525"/>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100">
                <a:solidFill>
                  <a:srgbClr val="000000"/>
                </a:solidFill>
                <a:latin typeface="Courier New" charset="0"/>
              </a:rPr>
              <a:t>	People have exactly one shoe size</a:t>
            </a:r>
          </a:p>
          <a:p>
            <a:pPr marL="341313" indent="-341313">
              <a:spcBef>
                <a:spcPts val="525"/>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100">
                <a:solidFill>
                  <a:srgbClr val="000000"/>
                </a:solidFill>
                <a:latin typeface="Courier New" charset="0"/>
              </a:rPr>
              <a:t>	An email address unambiguously identifies one person</a:t>
            </a:r>
          </a:p>
          <a:p>
            <a:pPr marL="341313" indent="-341313">
              <a:spcBef>
                <a:spcPts val="525"/>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100">
                <a:solidFill>
                  <a:srgbClr val="000000"/>
                </a:solidFill>
                <a:latin typeface="Courier New" charset="0"/>
              </a:rPr>
              <a:t>  All things with a “Married” property are of class Person</a:t>
            </a:r>
          </a:p>
          <a:p>
            <a:pPr marL="341313" indent="-341313">
              <a:spcBef>
                <a:spcPts val="525"/>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100">
              <a:solidFill>
                <a:srgbClr val="000000"/>
              </a:solidFill>
              <a:latin typeface="Courier New"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0" y="2420938"/>
            <a:ext cx="9144000" cy="1752600"/>
          </a:xfrm>
        </p:spPr>
        <p:txBody>
          <a:bodyPr/>
          <a:lstStyle/>
          <a:p>
            <a:pPr eaLnBrk="1" hangingPunct="1"/>
            <a:r>
              <a:rPr lang="en-US" dirty="0" smtClean="0"/>
              <a:t>This is not </a:t>
            </a:r>
          </a:p>
        </p:txBody>
      </p:sp>
      <p:sp>
        <p:nvSpPr>
          <p:cNvPr id="46084" name="Rectangle 3"/>
          <p:cNvSpPr>
            <a:spLocks noGrp="1" noChangeArrowheads="1"/>
          </p:cNvSpPr>
          <p:nvPr>
            <p:ph idx="1"/>
          </p:nvPr>
        </p:nvSpPr>
        <p:spPr>
          <a:xfrm>
            <a:off x="3427413" y="3443288"/>
            <a:ext cx="5184775" cy="2362200"/>
          </a:xfrm>
        </p:spPr>
        <p:txBody>
          <a:bodyPr/>
          <a:lstStyle/>
          <a:p>
            <a:pPr eaLnBrk="1" hangingPunct="1">
              <a:buFontTx/>
              <a:buNone/>
            </a:pPr>
            <a:r>
              <a:rPr lang="en-US" sz="4000" smtClean="0"/>
              <a:t>a pipe</a:t>
            </a:r>
          </a:p>
        </p:txBody>
      </p:sp>
      <p:sp>
        <p:nvSpPr>
          <p:cNvPr id="46082" name="Espace réservé du numéro de diapositive 4"/>
          <p:cNvSpPr>
            <a:spLocks noGrp="1"/>
          </p:cNvSpPr>
          <p:nvPr>
            <p:ph type="sldNum" sz="quarter" idx="12"/>
          </p:nvPr>
        </p:nvSpPr>
        <p:spPr bwMode="auto">
          <a:xfrm>
            <a:off x="914400" y="6172200"/>
            <a:ext cx="3962400" cy="457200"/>
          </a:xfrm>
          <a:prstGeom prst="rect">
            <a:avLst/>
          </a:prstGeom>
          <a:noFill/>
          <a:ln>
            <a:miter lim="800000"/>
            <a:headEnd/>
            <a:tailEnd/>
          </a:ln>
        </p:spPr>
        <p:txBody>
          <a:bodyPr vert="horz" wrap="square" lIns="91440" tIns="45720" rIns="91440" bIns="45720" numCol="1" anchorCtr="0" compatLnSpc="1">
            <a:prstTxWarp prst="textNoShape">
              <a:avLst/>
            </a:prstTxWarp>
          </a:bodyPr>
          <a:lstStyle/>
          <a:p>
            <a:pPr algn="l">
              <a:defRPr/>
            </a:pPr>
            <a:fld id="{664A8164-7B6B-458C-A9B6-578E55FC8206}" type="slidenum">
              <a:rPr lang="fr-FR" smtClean="0">
                <a:solidFill>
                  <a:schemeClr val="tx2"/>
                </a:solidFill>
                <a:latin typeface="Verdana" pitchFamily="34" charset="0"/>
              </a:rPr>
              <a:pPr algn="l">
                <a:defRPr/>
              </a:pPr>
              <a:t>6</a:t>
            </a:fld>
            <a:endParaRPr lang="fr-FR" smtClean="0">
              <a:solidFill>
                <a:schemeClr val="tx2"/>
              </a:solidFill>
              <a:latin typeface="Verdana" pitchFamily="34" charset="0"/>
            </a:endParaRPr>
          </a:p>
        </p:txBody>
      </p:sp>
      <p:pic>
        <p:nvPicPr>
          <p:cNvPr id="46085" name="Picture 10" descr="L'image “http://www.ippec.co.uk/assets/pipe-copper.gif” ne peut être affichée car elle contient des erreurs."/>
          <p:cNvPicPr>
            <a:picLocks noChangeAspect="1" noChangeArrowheads="1"/>
          </p:cNvPicPr>
          <p:nvPr/>
        </p:nvPicPr>
        <p:blipFill>
          <a:blip r:embed="rId3" cstate="print"/>
          <a:srcRect/>
          <a:stretch>
            <a:fillRect/>
          </a:stretch>
        </p:blipFill>
        <p:spPr bwMode="auto">
          <a:xfrm>
            <a:off x="0" y="0"/>
            <a:ext cx="3132138" cy="2730500"/>
          </a:xfrm>
          <a:prstGeom prst="rect">
            <a:avLst/>
          </a:prstGeom>
          <a:noFill/>
          <a:ln w="9525">
            <a:noFill/>
            <a:miter lim="800000"/>
            <a:headEnd/>
            <a:tailEnd/>
          </a:ln>
        </p:spPr>
      </p:pic>
      <p:pic>
        <p:nvPicPr>
          <p:cNvPr id="46086" name="Picture 8" descr="http://images.jupiterimages.com/common/detail/88/27/23372788.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1028240">
            <a:off x="5659438" y="4094163"/>
            <a:ext cx="3492500" cy="2333625"/>
          </a:xfrm>
          <a:prstGeom prst="rect">
            <a:avLst/>
          </a:prstGeom>
          <a:noFill/>
          <a:ln w="9525">
            <a:noFill/>
            <a:miter lim="800000"/>
            <a:headEnd/>
            <a:tailEnd/>
          </a:ln>
        </p:spPr>
      </p:pic>
      <p:sp>
        <p:nvSpPr>
          <p:cNvPr id="46087" name="Rectangle 11"/>
          <p:cNvSpPr>
            <a:spLocks noChangeArrowheads="1"/>
          </p:cNvSpPr>
          <p:nvPr/>
        </p:nvSpPr>
        <p:spPr bwMode="auto">
          <a:xfrm>
            <a:off x="71438" y="1916113"/>
            <a:ext cx="900112" cy="936625"/>
          </a:xfrm>
          <a:prstGeom prst="rect">
            <a:avLst/>
          </a:prstGeom>
          <a:solidFill>
            <a:schemeClr val="bg1"/>
          </a:solidFill>
          <a:ln w="9525">
            <a:solidFill>
              <a:schemeClr val="bg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5842"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5843" name="Text Box 3"/>
          <p:cNvSpPr txBox="1">
            <a:spLocks noChangeArrowheads="1"/>
          </p:cNvSpPr>
          <p:nvPr/>
        </p:nvSpPr>
        <p:spPr bwMode="auto">
          <a:xfrm>
            <a:off x="4572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dirty="0">
                <a:solidFill>
                  <a:srgbClr val="FF0000"/>
                </a:solidFill>
              </a:rPr>
              <a:t>Semantic Web Technologies</a:t>
            </a:r>
          </a:p>
        </p:txBody>
      </p:sp>
      <p:sp>
        <p:nvSpPr>
          <p:cNvPr id="35844" name="Rectangle 4"/>
          <p:cNvSpPr>
            <a:spLocks noChangeArrowheads="1"/>
          </p:cNvSpPr>
          <p:nvPr/>
        </p:nvSpPr>
        <p:spPr bwMode="auto">
          <a:xfrm>
            <a:off x="2438400" y="4868863"/>
            <a:ext cx="4419600" cy="381000"/>
          </a:xfrm>
          <a:prstGeom prst="rect">
            <a:avLst/>
          </a:prstGeom>
          <a:solidFill>
            <a:srgbClr val="993300"/>
          </a:solidFill>
          <a:ln w="12600">
            <a:solidFill>
              <a:srgbClr val="000000"/>
            </a:solidFill>
            <a:miter lim="800000"/>
            <a:headEnd/>
            <a:tailEnd/>
          </a:ln>
          <a:effectLst/>
        </p:spPr>
        <p:txBody>
          <a:bodyPr wrap="none" anchor="ctr"/>
          <a:lstStyle/>
          <a:p>
            <a:endParaRPr lang="en-GB"/>
          </a:p>
        </p:txBody>
      </p:sp>
      <p:sp>
        <p:nvSpPr>
          <p:cNvPr id="35845" name="Rectangle 5"/>
          <p:cNvSpPr>
            <a:spLocks noChangeArrowheads="1"/>
          </p:cNvSpPr>
          <p:nvPr/>
        </p:nvSpPr>
        <p:spPr bwMode="auto">
          <a:xfrm>
            <a:off x="2438400" y="4487863"/>
            <a:ext cx="4419600" cy="381000"/>
          </a:xfrm>
          <a:prstGeom prst="rect">
            <a:avLst/>
          </a:prstGeom>
          <a:solidFill>
            <a:srgbClr val="FF6600"/>
          </a:solidFill>
          <a:ln w="12600">
            <a:solidFill>
              <a:srgbClr val="000000"/>
            </a:solidFill>
            <a:miter lim="800000"/>
            <a:headEnd/>
            <a:tailEnd/>
          </a:ln>
          <a:effectLst/>
        </p:spPr>
        <p:txBody>
          <a:bodyPr wrap="none" anchor="ctr"/>
          <a:lstStyle/>
          <a:p>
            <a:endParaRPr lang="en-GB"/>
          </a:p>
        </p:txBody>
      </p:sp>
      <p:sp>
        <p:nvSpPr>
          <p:cNvPr id="35846" name="Rectangle 6"/>
          <p:cNvSpPr>
            <a:spLocks noChangeArrowheads="1"/>
          </p:cNvSpPr>
          <p:nvPr/>
        </p:nvSpPr>
        <p:spPr bwMode="auto">
          <a:xfrm>
            <a:off x="3276600" y="4106863"/>
            <a:ext cx="3200400" cy="381000"/>
          </a:xfrm>
          <a:prstGeom prst="rect">
            <a:avLst/>
          </a:prstGeom>
          <a:solidFill>
            <a:srgbClr val="FF9900"/>
          </a:solidFill>
          <a:ln w="12600">
            <a:solidFill>
              <a:srgbClr val="000000"/>
            </a:solidFill>
            <a:miter lim="800000"/>
            <a:headEnd/>
            <a:tailEnd/>
          </a:ln>
          <a:effectLst/>
        </p:spPr>
        <p:txBody>
          <a:bodyPr wrap="none" anchor="ctr"/>
          <a:lstStyle/>
          <a:p>
            <a:endParaRPr lang="en-GB"/>
          </a:p>
        </p:txBody>
      </p:sp>
      <p:sp>
        <p:nvSpPr>
          <p:cNvPr id="35847" name="Rectangle 7"/>
          <p:cNvSpPr>
            <a:spLocks noChangeArrowheads="1"/>
          </p:cNvSpPr>
          <p:nvPr/>
        </p:nvSpPr>
        <p:spPr bwMode="auto">
          <a:xfrm>
            <a:off x="4038600" y="3725863"/>
            <a:ext cx="2438400" cy="381000"/>
          </a:xfrm>
          <a:prstGeom prst="rect">
            <a:avLst/>
          </a:prstGeom>
          <a:solidFill>
            <a:srgbClr val="FFFF00"/>
          </a:solidFill>
          <a:ln w="12600">
            <a:solidFill>
              <a:srgbClr val="000000"/>
            </a:solidFill>
            <a:miter lim="800000"/>
            <a:headEnd/>
            <a:tailEnd/>
          </a:ln>
          <a:effectLst/>
        </p:spPr>
        <p:txBody>
          <a:bodyPr wrap="none" anchor="ctr"/>
          <a:lstStyle/>
          <a:p>
            <a:endParaRPr lang="en-GB"/>
          </a:p>
        </p:txBody>
      </p:sp>
      <p:sp>
        <p:nvSpPr>
          <p:cNvPr id="35848" name="Rectangle 8"/>
          <p:cNvSpPr>
            <a:spLocks noChangeArrowheads="1"/>
          </p:cNvSpPr>
          <p:nvPr/>
        </p:nvSpPr>
        <p:spPr bwMode="auto">
          <a:xfrm>
            <a:off x="4876800" y="2982913"/>
            <a:ext cx="1600200" cy="381000"/>
          </a:xfrm>
          <a:prstGeom prst="rect">
            <a:avLst/>
          </a:prstGeom>
          <a:solidFill>
            <a:srgbClr val="CCFFCC"/>
          </a:solidFill>
          <a:ln w="12600">
            <a:solidFill>
              <a:srgbClr val="000000"/>
            </a:solidFill>
            <a:miter lim="800000"/>
            <a:headEnd/>
            <a:tailEnd/>
          </a:ln>
          <a:effectLst/>
        </p:spPr>
        <p:txBody>
          <a:bodyPr wrap="none" anchor="ctr"/>
          <a:lstStyle/>
          <a:p>
            <a:endParaRPr lang="en-GB"/>
          </a:p>
        </p:txBody>
      </p:sp>
      <p:sp>
        <p:nvSpPr>
          <p:cNvPr id="35849" name="Rectangle 9"/>
          <p:cNvSpPr>
            <a:spLocks noChangeArrowheads="1"/>
          </p:cNvSpPr>
          <p:nvPr/>
        </p:nvSpPr>
        <p:spPr bwMode="auto">
          <a:xfrm>
            <a:off x="5562600" y="2620963"/>
            <a:ext cx="914400" cy="361950"/>
          </a:xfrm>
          <a:prstGeom prst="rect">
            <a:avLst/>
          </a:prstGeom>
          <a:solidFill>
            <a:srgbClr val="CCFFFF"/>
          </a:solidFill>
          <a:ln w="12600">
            <a:solidFill>
              <a:srgbClr val="000000"/>
            </a:solidFill>
            <a:miter lim="800000"/>
            <a:headEnd/>
            <a:tailEnd/>
          </a:ln>
          <a:effectLst/>
        </p:spPr>
        <p:txBody>
          <a:bodyPr wrap="none" anchor="ctr"/>
          <a:lstStyle/>
          <a:p>
            <a:endParaRPr lang="en-GB"/>
          </a:p>
        </p:txBody>
      </p:sp>
      <p:sp>
        <p:nvSpPr>
          <p:cNvPr id="35850" name="Rectangle 10"/>
          <p:cNvSpPr>
            <a:spLocks noChangeArrowheads="1"/>
          </p:cNvSpPr>
          <p:nvPr/>
        </p:nvSpPr>
        <p:spPr bwMode="auto">
          <a:xfrm>
            <a:off x="5953125" y="2249488"/>
            <a:ext cx="914400" cy="381000"/>
          </a:xfrm>
          <a:prstGeom prst="rect">
            <a:avLst/>
          </a:prstGeom>
          <a:solidFill>
            <a:srgbClr val="FFCCFF"/>
          </a:solidFill>
          <a:ln w="12600">
            <a:solidFill>
              <a:srgbClr val="000000"/>
            </a:solidFill>
            <a:miter lim="800000"/>
            <a:headEnd/>
            <a:tailEnd/>
          </a:ln>
          <a:effectLst/>
        </p:spPr>
        <p:txBody>
          <a:bodyPr wrap="none" anchor="ctr"/>
          <a:lstStyle/>
          <a:p>
            <a:endParaRPr lang="en-GB"/>
          </a:p>
        </p:txBody>
      </p:sp>
      <p:sp>
        <p:nvSpPr>
          <p:cNvPr id="35851" name="Rectangle 11"/>
          <p:cNvSpPr>
            <a:spLocks noChangeArrowheads="1"/>
          </p:cNvSpPr>
          <p:nvPr/>
        </p:nvSpPr>
        <p:spPr bwMode="auto">
          <a:xfrm>
            <a:off x="6477000" y="2630488"/>
            <a:ext cx="381000" cy="1857375"/>
          </a:xfrm>
          <a:prstGeom prst="rect">
            <a:avLst/>
          </a:prstGeom>
          <a:noFill/>
          <a:ln w="12600">
            <a:solidFill>
              <a:srgbClr val="808080"/>
            </a:solidFill>
            <a:miter lim="800000"/>
            <a:headEnd/>
            <a:tailEnd/>
          </a:ln>
          <a:effectLst/>
        </p:spPr>
        <p:txBody>
          <a:bodyPr wrap="none" anchor="ctr"/>
          <a:lstStyle/>
          <a:p>
            <a:endParaRPr lang="en-GB"/>
          </a:p>
        </p:txBody>
      </p:sp>
      <p:sp>
        <p:nvSpPr>
          <p:cNvPr id="35852" name="Text Box 12"/>
          <p:cNvSpPr txBox="1">
            <a:spLocks noChangeArrowheads="1"/>
          </p:cNvSpPr>
          <p:nvPr/>
        </p:nvSpPr>
        <p:spPr bwMode="auto">
          <a:xfrm>
            <a:off x="4643438" y="4945063"/>
            <a:ext cx="307975"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URI</a:t>
            </a:r>
          </a:p>
        </p:txBody>
      </p:sp>
      <p:sp>
        <p:nvSpPr>
          <p:cNvPr id="35853" name="Text Box 13"/>
          <p:cNvSpPr txBox="1">
            <a:spLocks noChangeArrowheads="1"/>
          </p:cNvSpPr>
          <p:nvPr/>
        </p:nvSpPr>
        <p:spPr bwMode="auto">
          <a:xfrm>
            <a:off x="3275013" y="4564063"/>
            <a:ext cx="3068637"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XML + Namespaces + xmlschema</a:t>
            </a:r>
          </a:p>
        </p:txBody>
      </p:sp>
      <p:sp>
        <p:nvSpPr>
          <p:cNvPr id="35854" name="Text Box 14"/>
          <p:cNvSpPr txBox="1">
            <a:spLocks noChangeArrowheads="1"/>
          </p:cNvSpPr>
          <p:nvPr/>
        </p:nvSpPr>
        <p:spPr bwMode="auto">
          <a:xfrm>
            <a:off x="4749800" y="4183063"/>
            <a:ext cx="41910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RDF </a:t>
            </a:r>
          </a:p>
        </p:txBody>
      </p:sp>
      <p:sp>
        <p:nvSpPr>
          <p:cNvPr id="35855" name="Text Box 15"/>
          <p:cNvSpPr txBox="1">
            <a:spLocks noChangeArrowheads="1"/>
          </p:cNvSpPr>
          <p:nvPr/>
        </p:nvSpPr>
        <p:spPr bwMode="auto">
          <a:xfrm>
            <a:off x="4633913" y="3802063"/>
            <a:ext cx="133985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OWL and RDFS</a:t>
            </a:r>
          </a:p>
        </p:txBody>
      </p:sp>
      <p:sp>
        <p:nvSpPr>
          <p:cNvPr id="35856" name="Text Box 16"/>
          <p:cNvSpPr txBox="1">
            <a:spLocks noChangeArrowheads="1"/>
          </p:cNvSpPr>
          <p:nvPr/>
        </p:nvSpPr>
        <p:spPr bwMode="auto">
          <a:xfrm>
            <a:off x="4972050" y="3074988"/>
            <a:ext cx="135890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Rules and logic</a:t>
            </a:r>
          </a:p>
        </p:txBody>
      </p:sp>
      <p:sp>
        <p:nvSpPr>
          <p:cNvPr id="35857" name="Text Box 17"/>
          <p:cNvSpPr txBox="1">
            <a:spLocks noChangeArrowheads="1"/>
          </p:cNvSpPr>
          <p:nvPr/>
        </p:nvSpPr>
        <p:spPr bwMode="auto">
          <a:xfrm>
            <a:off x="5786438" y="2706688"/>
            <a:ext cx="46355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Proof</a:t>
            </a:r>
          </a:p>
        </p:txBody>
      </p:sp>
      <p:sp>
        <p:nvSpPr>
          <p:cNvPr id="35858" name="Text Box 18"/>
          <p:cNvSpPr txBox="1">
            <a:spLocks noChangeArrowheads="1"/>
          </p:cNvSpPr>
          <p:nvPr/>
        </p:nvSpPr>
        <p:spPr bwMode="auto">
          <a:xfrm>
            <a:off x="6176963" y="2325688"/>
            <a:ext cx="457200"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Trust</a:t>
            </a:r>
          </a:p>
        </p:txBody>
      </p:sp>
      <p:sp>
        <p:nvSpPr>
          <p:cNvPr id="35859" name="Text Box 19"/>
          <p:cNvSpPr txBox="1">
            <a:spLocks noChangeArrowheads="1"/>
          </p:cNvSpPr>
          <p:nvPr/>
        </p:nvSpPr>
        <p:spPr bwMode="auto">
          <a:xfrm>
            <a:off x="6565900" y="2736850"/>
            <a:ext cx="212725" cy="1501775"/>
          </a:xfrm>
          <a:prstGeom prst="rect">
            <a:avLst/>
          </a:prstGeom>
          <a:noFill/>
          <a:ln w="9525">
            <a:noFill/>
            <a:round/>
            <a:headEnd/>
            <a:tailEnd/>
          </a:ln>
          <a:effectLst/>
        </p:spPr>
        <p:txBody>
          <a:bodyPr vert="eaVert"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Digital Signature</a:t>
            </a:r>
          </a:p>
        </p:txBody>
      </p:sp>
      <p:sp>
        <p:nvSpPr>
          <p:cNvPr id="35860" name="Rectangle 20"/>
          <p:cNvSpPr>
            <a:spLocks noChangeArrowheads="1"/>
          </p:cNvSpPr>
          <p:nvPr/>
        </p:nvSpPr>
        <p:spPr bwMode="auto">
          <a:xfrm>
            <a:off x="4448175" y="3354388"/>
            <a:ext cx="2019300" cy="381000"/>
          </a:xfrm>
          <a:prstGeom prst="rect">
            <a:avLst/>
          </a:prstGeom>
          <a:solidFill>
            <a:srgbClr val="00FF00"/>
          </a:solidFill>
          <a:ln w="12600">
            <a:solidFill>
              <a:srgbClr val="000000"/>
            </a:solidFill>
            <a:miter lim="800000"/>
            <a:headEnd/>
            <a:tailEnd/>
          </a:ln>
          <a:effectLst/>
        </p:spPr>
        <p:txBody>
          <a:bodyPr wrap="none" anchor="ctr"/>
          <a:lstStyle/>
          <a:p>
            <a:endParaRPr lang="en-GB"/>
          </a:p>
        </p:txBody>
      </p:sp>
      <p:sp>
        <p:nvSpPr>
          <p:cNvPr id="35861" name="Text Box 21"/>
          <p:cNvSpPr txBox="1">
            <a:spLocks noChangeArrowheads="1"/>
          </p:cNvSpPr>
          <p:nvPr/>
        </p:nvSpPr>
        <p:spPr bwMode="auto">
          <a:xfrm>
            <a:off x="5268913" y="3449638"/>
            <a:ext cx="541337" cy="212725"/>
          </a:xfrm>
          <a:prstGeom prst="rect">
            <a:avLst/>
          </a:prstGeom>
          <a:noFill/>
          <a:ln w="9525">
            <a:noFill/>
            <a:round/>
            <a:headEnd/>
            <a:tailEnd/>
          </a:ln>
          <a:effectLst/>
        </p:spPr>
        <p:txBody>
          <a:bodyPr wrap="none" lIns="0" tIns="0" rIns="0" bIns="0">
            <a:spAutoFit/>
          </a:bodyPr>
          <a:lstStyle/>
          <a:p>
            <a:pPr>
              <a:spcBef>
                <a:spcPts val="87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rPr>
              <a:t>Query</a:t>
            </a:r>
          </a:p>
        </p:txBody>
      </p:sp>
      <p:sp>
        <p:nvSpPr>
          <p:cNvPr id="35862" name="Text Box 22"/>
          <p:cNvSpPr txBox="1">
            <a:spLocks noChangeArrowheads="1"/>
          </p:cNvSpPr>
          <p:nvPr/>
        </p:nvSpPr>
        <p:spPr bwMode="auto">
          <a:xfrm>
            <a:off x="6858000" y="4267200"/>
            <a:ext cx="2286000" cy="2012950"/>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000000"/>
                </a:solidFill>
              </a:rPr>
              <a:t>RDF, RDFS, OWL standardised         Feb 2004</a:t>
            </a:r>
          </a:p>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000000"/>
                </a:solidFill>
              </a:rPr>
              <a:t>SPARQL query language: W3C Candidate Rec     April 2006</a:t>
            </a:r>
          </a:p>
        </p:txBody>
      </p:sp>
      <p:grpSp>
        <p:nvGrpSpPr>
          <p:cNvPr id="35863" name="Group 23"/>
          <p:cNvGrpSpPr>
            <a:grpSpLocks/>
          </p:cNvGrpSpPr>
          <p:nvPr/>
        </p:nvGrpSpPr>
        <p:grpSpPr bwMode="auto">
          <a:xfrm>
            <a:off x="957263" y="4989513"/>
            <a:ext cx="2978150" cy="1155700"/>
            <a:chOff x="603" y="3143"/>
            <a:chExt cx="1876" cy="728"/>
          </a:xfrm>
        </p:grpSpPr>
        <p:sp>
          <p:nvSpPr>
            <p:cNvPr id="35864" name="Text Box 24"/>
            <p:cNvSpPr txBox="1">
              <a:spLocks noChangeArrowheads="1"/>
            </p:cNvSpPr>
            <p:nvPr/>
          </p:nvSpPr>
          <p:spPr bwMode="auto">
            <a:xfrm>
              <a:off x="603" y="3143"/>
              <a:ext cx="916" cy="729"/>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3333CC"/>
                  </a:solidFill>
                </a:rPr>
                <a:t>Universal (web-based) naming scheme</a:t>
              </a:r>
            </a:p>
          </p:txBody>
        </p:sp>
        <p:sp>
          <p:nvSpPr>
            <p:cNvPr id="35865" name="Line 25"/>
            <p:cNvSpPr>
              <a:spLocks noChangeShapeType="1"/>
            </p:cNvSpPr>
            <p:nvPr/>
          </p:nvSpPr>
          <p:spPr bwMode="auto">
            <a:xfrm flipV="1">
              <a:off x="1447" y="3278"/>
              <a:ext cx="1033" cy="309"/>
            </a:xfrm>
            <a:prstGeom prst="line">
              <a:avLst/>
            </a:prstGeom>
            <a:noFill/>
            <a:ln w="25560">
              <a:solidFill>
                <a:srgbClr val="FF0000"/>
              </a:solidFill>
              <a:miter lim="800000"/>
              <a:headEnd/>
              <a:tailEnd type="triangle" w="med" len="med"/>
            </a:ln>
            <a:effectLst/>
          </p:spPr>
          <p:txBody>
            <a:bodyPr/>
            <a:lstStyle/>
            <a:p>
              <a:endParaRPr lang="en-GB"/>
            </a:p>
          </p:txBody>
        </p:sp>
      </p:grpSp>
      <p:grpSp>
        <p:nvGrpSpPr>
          <p:cNvPr id="35866" name="Group 26"/>
          <p:cNvGrpSpPr>
            <a:grpSpLocks/>
          </p:cNvGrpSpPr>
          <p:nvPr/>
        </p:nvGrpSpPr>
        <p:grpSpPr bwMode="auto">
          <a:xfrm>
            <a:off x="569913" y="3775075"/>
            <a:ext cx="2881312" cy="1398588"/>
            <a:chOff x="359" y="2378"/>
            <a:chExt cx="1815" cy="881"/>
          </a:xfrm>
        </p:grpSpPr>
        <p:sp>
          <p:nvSpPr>
            <p:cNvPr id="35867" name="Text Box 27"/>
            <p:cNvSpPr txBox="1">
              <a:spLocks noChangeArrowheads="1"/>
            </p:cNvSpPr>
            <p:nvPr/>
          </p:nvSpPr>
          <p:spPr bwMode="auto">
            <a:xfrm>
              <a:off x="359" y="2378"/>
              <a:ext cx="916" cy="882"/>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3333CC"/>
                  </a:solidFill>
                </a:rPr>
                <a:t>Modelling language for data (and metadata)</a:t>
              </a:r>
            </a:p>
          </p:txBody>
        </p:sp>
        <p:sp>
          <p:nvSpPr>
            <p:cNvPr id="35868" name="Line 28"/>
            <p:cNvSpPr>
              <a:spLocks noChangeShapeType="1"/>
            </p:cNvSpPr>
            <p:nvPr/>
          </p:nvSpPr>
          <p:spPr bwMode="auto">
            <a:xfrm>
              <a:off x="1275" y="2726"/>
              <a:ext cx="900" cy="1"/>
            </a:xfrm>
            <a:prstGeom prst="line">
              <a:avLst/>
            </a:prstGeom>
            <a:noFill/>
            <a:ln w="25560">
              <a:solidFill>
                <a:srgbClr val="FF0000"/>
              </a:solidFill>
              <a:miter lim="800000"/>
              <a:headEnd/>
              <a:tailEnd type="triangle" w="med" len="med"/>
            </a:ln>
            <a:effectLst/>
          </p:spPr>
          <p:txBody>
            <a:bodyPr/>
            <a:lstStyle/>
            <a:p>
              <a:endParaRPr lang="en-GB"/>
            </a:p>
          </p:txBody>
        </p:sp>
      </p:grpSp>
      <p:grpSp>
        <p:nvGrpSpPr>
          <p:cNvPr id="35869" name="Group 29"/>
          <p:cNvGrpSpPr>
            <a:grpSpLocks/>
          </p:cNvGrpSpPr>
          <p:nvPr/>
        </p:nvGrpSpPr>
        <p:grpSpPr bwMode="auto">
          <a:xfrm>
            <a:off x="815975" y="2614613"/>
            <a:ext cx="3411538" cy="1296987"/>
            <a:chOff x="514" y="1647"/>
            <a:chExt cx="2149" cy="817"/>
          </a:xfrm>
        </p:grpSpPr>
        <p:sp>
          <p:nvSpPr>
            <p:cNvPr id="35870" name="Text Box 30"/>
            <p:cNvSpPr txBox="1">
              <a:spLocks noChangeArrowheads="1"/>
            </p:cNvSpPr>
            <p:nvPr/>
          </p:nvSpPr>
          <p:spPr bwMode="auto">
            <a:xfrm>
              <a:off x="514" y="1647"/>
              <a:ext cx="1316" cy="729"/>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3333CC"/>
                  </a:solidFill>
                </a:rPr>
                <a:t>Ontology languages for representing the semantics of data</a:t>
              </a:r>
            </a:p>
          </p:txBody>
        </p:sp>
        <p:sp>
          <p:nvSpPr>
            <p:cNvPr id="35871" name="Line 31"/>
            <p:cNvSpPr>
              <a:spLocks noChangeShapeType="1"/>
            </p:cNvSpPr>
            <p:nvPr/>
          </p:nvSpPr>
          <p:spPr bwMode="auto">
            <a:xfrm>
              <a:off x="1716" y="2081"/>
              <a:ext cx="948" cy="384"/>
            </a:xfrm>
            <a:prstGeom prst="line">
              <a:avLst/>
            </a:prstGeom>
            <a:noFill/>
            <a:ln w="25560">
              <a:solidFill>
                <a:srgbClr val="FF0000"/>
              </a:solidFill>
              <a:miter lim="800000"/>
              <a:headEnd/>
              <a:tailEnd type="triangle" w="med" len="med"/>
            </a:ln>
            <a:effectLst/>
          </p:spPr>
          <p:txBody>
            <a:bodyPr/>
            <a:lstStyle/>
            <a:p>
              <a:endParaRPr lang="en-GB"/>
            </a:p>
          </p:txBody>
        </p:sp>
      </p:grpSp>
      <p:grpSp>
        <p:nvGrpSpPr>
          <p:cNvPr id="35872" name="Group 32"/>
          <p:cNvGrpSpPr>
            <a:grpSpLocks/>
          </p:cNvGrpSpPr>
          <p:nvPr/>
        </p:nvGrpSpPr>
        <p:grpSpPr bwMode="auto">
          <a:xfrm>
            <a:off x="5664200" y="1454150"/>
            <a:ext cx="2708275" cy="1271588"/>
            <a:chOff x="3568" y="916"/>
            <a:chExt cx="1706" cy="801"/>
          </a:xfrm>
        </p:grpSpPr>
        <p:sp>
          <p:nvSpPr>
            <p:cNvPr id="35873" name="Text Box 33"/>
            <p:cNvSpPr txBox="1">
              <a:spLocks noChangeArrowheads="1"/>
            </p:cNvSpPr>
            <p:nvPr/>
          </p:nvSpPr>
          <p:spPr bwMode="auto">
            <a:xfrm>
              <a:off x="3599" y="916"/>
              <a:ext cx="1676" cy="269"/>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000000"/>
                  </a:solidFill>
                </a:rPr>
                <a:t>Current research areas</a:t>
              </a:r>
            </a:p>
          </p:txBody>
        </p:sp>
        <p:sp>
          <p:nvSpPr>
            <p:cNvPr id="35874" name="Line 34"/>
            <p:cNvSpPr>
              <a:spLocks noChangeShapeType="1"/>
            </p:cNvSpPr>
            <p:nvPr/>
          </p:nvSpPr>
          <p:spPr bwMode="auto">
            <a:xfrm flipH="1">
              <a:off x="3567" y="1214"/>
              <a:ext cx="189" cy="504"/>
            </a:xfrm>
            <a:prstGeom prst="line">
              <a:avLst/>
            </a:prstGeom>
            <a:noFill/>
            <a:ln w="25560">
              <a:solidFill>
                <a:srgbClr val="FF0000"/>
              </a:solidFill>
              <a:miter lim="800000"/>
              <a:headEnd/>
              <a:tailEnd type="triangle" w="med" len="med"/>
            </a:ln>
            <a:effectLst/>
          </p:spPr>
          <p:txBody>
            <a:bodyPr/>
            <a:lstStyle/>
            <a:p>
              <a:endParaRPr lang="en-GB"/>
            </a:p>
          </p:txBody>
        </p:sp>
        <p:sp>
          <p:nvSpPr>
            <p:cNvPr id="35875" name="Line 35"/>
            <p:cNvSpPr>
              <a:spLocks noChangeShapeType="1"/>
            </p:cNvSpPr>
            <p:nvPr/>
          </p:nvSpPr>
          <p:spPr bwMode="auto">
            <a:xfrm>
              <a:off x="4051" y="1243"/>
              <a:ext cx="161" cy="253"/>
            </a:xfrm>
            <a:prstGeom prst="line">
              <a:avLst/>
            </a:prstGeom>
            <a:noFill/>
            <a:ln w="25560">
              <a:solidFill>
                <a:srgbClr val="FF0000"/>
              </a:solidFill>
              <a:miter lim="800000"/>
              <a:headEnd/>
              <a:tailEnd type="triangle" w="med" len="med"/>
            </a:ln>
            <a:effectLst/>
          </p:spPr>
          <p:txBody>
            <a:bodyPr/>
            <a:lstStyle/>
            <a:p>
              <a:endParaRPr lang="en-GB"/>
            </a:p>
          </p:txBody>
        </p:sp>
      </p:grpSp>
      <p:grpSp>
        <p:nvGrpSpPr>
          <p:cNvPr id="35876" name="Group 36"/>
          <p:cNvGrpSpPr>
            <a:grpSpLocks/>
          </p:cNvGrpSpPr>
          <p:nvPr/>
        </p:nvGrpSpPr>
        <p:grpSpPr bwMode="auto">
          <a:xfrm>
            <a:off x="1433513" y="1701800"/>
            <a:ext cx="3203575" cy="1803400"/>
            <a:chOff x="903" y="1072"/>
            <a:chExt cx="2018" cy="1136"/>
          </a:xfrm>
        </p:grpSpPr>
        <p:sp>
          <p:nvSpPr>
            <p:cNvPr id="35877" name="Text Box 37"/>
            <p:cNvSpPr txBox="1">
              <a:spLocks noChangeArrowheads="1"/>
            </p:cNvSpPr>
            <p:nvPr/>
          </p:nvSpPr>
          <p:spPr bwMode="auto">
            <a:xfrm>
              <a:off x="903" y="1072"/>
              <a:ext cx="1316" cy="422"/>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000000"/>
                  </a:solidFill>
                </a:rPr>
                <a:t>Query and data access protocol</a:t>
              </a:r>
            </a:p>
          </p:txBody>
        </p:sp>
        <p:sp>
          <p:nvSpPr>
            <p:cNvPr id="35878" name="Line 38"/>
            <p:cNvSpPr>
              <a:spLocks noChangeShapeType="1"/>
            </p:cNvSpPr>
            <p:nvPr/>
          </p:nvSpPr>
          <p:spPr bwMode="auto">
            <a:xfrm>
              <a:off x="1785" y="1508"/>
              <a:ext cx="1137" cy="701"/>
            </a:xfrm>
            <a:prstGeom prst="line">
              <a:avLst/>
            </a:prstGeom>
            <a:noFill/>
            <a:ln w="25560">
              <a:solidFill>
                <a:srgbClr val="FF0000"/>
              </a:solidFill>
              <a:miter lim="800000"/>
              <a:headEnd/>
              <a:tailEnd type="triangle" w="med" len="med"/>
            </a:ln>
            <a:effectLst/>
          </p:spPr>
          <p:txBody>
            <a:bodyPr/>
            <a:lstStyle/>
            <a:p>
              <a:endParaRPr lang="en-GB"/>
            </a:p>
          </p:txBody>
        </p:sp>
      </p:grpSp>
      <p:grpSp>
        <p:nvGrpSpPr>
          <p:cNvPr id="35879" name="Group 39"/>
          <p:cNvGrpSpPr>
            <a:grpSpLocks/>
          </p:cNvGrpSpPr>
          <p:nvPr/>
        </p:nvGrpSpPr>
        <p:grpSpPr bwMode="auto">
          <a:xfrm>
            <a:off x="3397250" y="1393825"/>
            <a:ext cx="2087563" cy="1666875"/>
            <a:chOff x="2140" y="878"/>
            <a:chExt cx="1315" cy="1050"/>
          </a:xfrm>
        </p:grpSpPr>
        <p:sp>
          <p:nvSpPr>
            <p:cNvPr id="35880" name="Text Box 40"/>
            <p:cNvSpPr txBox="1">
              <a:spLocks noChangeArrowheads="1"/>
            </p:cNvSpPr>
            <p:nvPr/>
          </p:nvSpPr>
          <p:spPr bwMode="auto">
            <a:xfrm>
              <a:off x="2140" y="878"/>
              <a:ext cx="1316" cy="729"/>
            </a:xfrm>
            <a:prstGeom prst="rect">
              <a:avLst/>
            </a:prstGeom>
            <a:noFill/>
            <a:ln w="9525">
              <a:noFill/>
              <a:round/>
              <a:headEnd/>
              <a:tailEnd/>
            </a:ln>
            <a:effectLst/>
          </p:spPr>
          <p:txBody>
            <a:bodyPr lIns="90000" tIns="91440" rIns="90000" bIns="91440">
              <a:spAutoFit/>
            </a:bodyPr>
            <a:lstStyle/>
            <a:p>
              <a:pPr>
                <a:spcBef>
                  <a:spcPts val="10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solidFill>
                    <a:srgbClr val="000000"/>
                  </a:solidFill>
                </a:rPr>
                <a:t>Ways of transforming data between ontologies</a:t>
              </a:r>
            </a:p>
          </p:txBody>
        </p:sp>
        <p:sp>
          <p:nvSpPr>
            <p:cNvPr id="35881" name="Line 41"/>
            <p:cNvSpPr>
              <a:spLocks noChangeShapeType="1"/>
            </p:cNvSpPr>
            <p:nvPr/>
          </p:nvSpPr>
          <p:spPr bwMode="auto">
            <a:xfrm>
              <a:off x="2828" y="1468"/>
              <a:ext cx="521" cy="461"/>
            </a:xfrm>
            <a:prstGeom prst="line">
              <a:avLst/>
            </a:prstGeom>
            <a:noFill/>
            <a:ln w="25560">
              <a:solidFill>
                <a:srgbClr val="FF0000"/>
              </a:solidFill>
              <a:miter lim="800000"/>
              <a:headEnd/>
              <a:tailEnd type="triangle" w="med" len="med"/>
            </a:ln>
            <a:effectLst/>
          </p:spPr>
          <p:txBody>
            <a:bodyPr/>
            <a:lstStyle/>
            <a:p>
              <a:endParaRPr lang="en-GB"/>
            </a:p>
          </p:txBody>
        </p:sp>
      </p:gr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6866"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6867" name="Text Box 3"/>
          <p:cNvSpPr txBox="1">
            <a:spLocks noChangeArrowheads="1"/>
          </p:cNvSpPr>
          <p:nvPr/>
        </p:nvSpPr>
        <p:spPr bwMode="auto">
          <a:xfrm>
            <a:off x="4572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Need to add “Semantics”</a:t>
            </a:r>
          </a:p>
        </p:txBody>
      </p:sp>
      <p:sp>
        <p:nvSpPr>
          <p:cNvPr id="36868" name="Text Box 4"/>
          <p:cNvSpPr txBox="1">
            <a:spLocks noChangeArrowheads="1"/>
          </p:cNvSpPr>
          <p:nvPr/>
        </p:nvSpPr>
        <p:spPr bwMode="auto">
          <a:xfrm>
            <a:off x="685800" y="838200"/>
            <a:ext cx="8305800" cy="5486400"/>
          </a:xfrm>
          <a:prstGeom prst="rect">
            <a:avLst/>
          </a:prstGeom>
          <a:noFill/>
          <a:ln w="9525">
            <a:noFill/>
            <a:round/>
            <a:headEnd/>
            <a:tailEnd/>
          </a:ln>
          <a:effectLst/>
        </p:spPr>
        <p:txBody>
          <a:bodyPr/>
          <a:lstStyle/>
          <a:p>
            <a:pPr marL="341313" indent="-341313">
              <a:spcBef>
                <a:spcPts val="600"/>
              </a:spcBef>
              <a:buClr>
                <a:srgbClr val="3333CC"/>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3333CC"/>
                </a:solidFill>
              </a:rPr>
              <a:t>External agreement</a:t>
            </a:r>
            <a:r>
              <a:rPr lang="en-GB">
                <a:solidFill>
                  <a:srgbClr val="000000"/>
                </a:solidFill>
              </a:rPr>
              <a:t> on meaning of annotations: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e.g., Dublin Core for annotation of library/bibliographic information:</a:t>
            </a:r>
          </a:p>
          <a:p>
            <a:pPr marL="1141413" lvl="2" indent="-227013">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a:solidFill>
                  <a:srgbClr val="000000"/>
                </a:solidFill>
              </a:rPr>
              <a:t>Agree on the meaning of a set of annotation tags.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Problems with this approach:</a:t>
            </a:r>
          </a:p>
          <a:p>
            <a:pPr marL="1141413" lvl="2" indent="-227013">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a:solidFill>
                  <a:srgbClr val="000000"/>
                </a:solidFill>
              </a:rPr>
              <a:t>Inflexible,</a:t>
            </a:r>
          </a:p>
          <a:p>
            <a:pPr marL="1141413" lvl="2" indent="-227013">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a:solidFill>
                  <a:srgbClr val="000000"/>
                </a:solidFill>
              </a:rPr>
              <a:t>Limited number of things can be expressed.</a:t>
            </a:r>
          </a:p>
          <a:p>
            <a:pPr marL="341313" indent="-34131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Use Ontologies to specify meaning of annotations: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Ontologies provide a vocabulary of terms,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New terms can be formed by combining existing ones</a:t>
            </a:r>
          </a:p>
          <a:p>
            <a:pPr marL="1141413" lvl="2" indent="-227013">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a:solidFill>
                  <a:srgbClr val="000000"/>
                </a:solidFill>
              </a:rPr>
              <a:t>“Conceptual Lego”,</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Meaning (semantics) of such terms is formally specified,</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Can also specify relationships between terms in multiple ontologies.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36868">
                                            <p:txEl>
                                              <p:pRg st="0" end="0"/>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36868">
                                            <p:txEl>
                                              <p:pRg st="1" end="1"/>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6868">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36868">
                                            <p:txEl>
                                              <p:pRg st="3" end="3"/>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36868">
                                            <p:txEl>
                                              <p:pRg st="4" end="4"/>
                                            </p:txEl>
                                          </p:spTgt>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36868">
                                            <p:txEl>
                                              <p:pRg st="6" end="6"/>
                                            </p:txEl>
                                          </p:spTgt>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6868">
                                            <p:txEl>
                                              <p:pRg st="7" end="7"/>
                                            </p:txEl>
                                          </p:spTgt>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36868">
                                            <p:txEl>
                                              <p:pRg st="8" end="8"/>
                                            </p:txEl>
                                          </p:spTgt>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36868">
                                            <p:txEl>
                                              <p:pRg st="9" end="9"/>
                                            </p:txEl>
                                          </p:spTgt>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36868">
                                            <p:txEl>
                                              <p:pRg st="10" end="10"/>
                                            </p:txEl>
                                          </p:spTgt>
                                        </p:tgtEl>
                                        <p:attrNameLst>
                                          <p:attrName>style.visibility</p:attrName>
                                        </p:attrNameLst>
                                      </p:cBhvr>
                                      <p:to>
                                        <p:strVal val="visible"/>
                                      </p:to>
                                    </p:set>
                                  </p:childTnLst>
                                </p:cTn>
                              </p:par>
                              <p:par>
                                <p:cTn id="33" presetID="1" presetClass="entr" fill="hold" nodeType="withEffect">
                                  <p:stCondLst>
                                    <p:cond delay="0"/>
                                  </p:stCondLst>
                                  <p:childTnLst>
                                    <p:set>
                                      <p:cBhvr additive="repl">
                                        <p:cTn id="34" dur="1" fill="hold">
                                          <p:stCondLst>
                                            <p:cond delay="0"/>
                                          </p:stCondLst>
                                        </p:cTn>
                                        <p:tgtEl>
                                          <p:spTgt spid="3686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7890"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7891" name="Text Box 3"/>
          <p:cNvSpPr txBox="1">
            <a:spLocks noChangeArrowheads="1"/>
          </p:cNvSpPr>
          <p:nvPr/>
        </p:nvSpPr>
        <p:spPr bwMode="auto">
          <a:xfrm>
            <a:off x="533400" y="914400"/>
            <a:ext cx="8305800" cy="5289550"/>
          </a:xfrm>
          <a:prstGeom prst="rect">
            <a:avLst/>
          </a:prstGeom>
          <a:noFill/>
          <a:ln w="9525">
            <a:noFill/>
            <a:round/>
            <a:headEnd/>
            <a:tailEnd/>
          </a:ln>
          <a:effectLst/>
        </p:spPr>
        <p:txBody>
          <a:bodyPr/>
          <a:lstStyle/>
          <a:p>
            <a:pPr marL="341313" indent="-341313">
              <a:buClr>
                <a:srgbClr val="333399"/>
              </a:buClr>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333399"/>
                </a:solidFill>
              </a:rPr>
              <a:t>Ontology in Philosophy:</a:t>
            </a:r>
          </a:p>
          <a:p>
            <a:pPr lvl="1" indent="-284163">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3333CC"/>
                </a:solidFill>
              </a:rPr>
              <a:t> </a:t>
            </a:r>
          </a:p>
          <a:p>
            <a:pPr lvl="1" indent="-284163">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3333CC"/>
                </a:solidFill>
              </a:rPr>
              <a:t>“a philosophical discipline </a:t>
            </a:r>
            <a:r>
              <a:rPr lang="en-GB" sz="2000">
                <a:solidFill>
                  <a:srgbClr val="3333CC"/>
                </a:solidFill>
                <a:cs typeface="Arial" charset="0"/>
              </a:rPr>
              <a:t>— </a:t>
            </a:r>
            <a:r>
              <a:rPr lang="en-GB" sz="2000">
                <a:solidFill>
                  <a:srgbClr val="3333CC"/>
                </a:solidFill>
              </a:rPr>
              <a:t>a branch of philosophy that </a:t>
            </a:r>
          </a:p>
          <a:p>
            <a:pPr lvl="1" indent="-284163">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3333CC"/>
                </a:solidFill>
              </a:rPr>
              <a:t> deals with the nature and the organisation of reality“</a:t>
            </a:r>
          </a:p>
          <a:p>
            <a:pPr lvl="1" indent="-284163">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a:solidFill>
                <a:srgbClr val="3333CC"/>
              </a:solidFill>
            </a:endParaRPr>
          </a:p>
          <a:p>
            <a:pPr lvl="1" indent="-284163">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200">
              <a:solidFill>
                <a:srgbClr val="000000"/>
              </a:solidFill>
            </a:endParaRPr>
          </a:p>
          <a:p>
            <a:pPr marL="341313" indent="-341313">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Science of Being (Aristotle, Metaphysics, IV, 1)</a:t>
            </a:r>
          </a:p>
          <a:p>
            <a:pPr marL="341313" indent="-341313">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solidFill>
                <a:srgbClr val="000000"/>
              </a:solidFill>
            </a:endParaRPr>
          </a:p>
          <a:p>
            <a:pPr marL="341313" indent="-341313">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Tries to answer the questions:</a:t>
            </a:r>
          </a:p>
          <a:p>
            <a:pPr marL="341313" indent="-341313">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solidFill>
                <a:srgbClr val="000000"/>
              </a:solidFill>
            </a:endParaRPr>
          </a:p>
          <a:p>
            <a:pPr lvl="2" indent="-227013">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i="1">
                <a:solidFill>
                  <a:srgbClr val="000000"/>
                </a:solidFill>
              </a:rPr>
              <a:t>What characterises being?</a:t>
            </a:r>
          </a:p>
          <a:p>
            <a:pPr lvl="2" indent="-227013">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000" i="1">
              <a:solidFill>
                <a:srgbClr val="000000"/>
              </a:solidFill>
            </a:endParaRPr>
          </a:p>
          <a:p>
            <a:pPr lvl="2" indent="-227013">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i="1">
                <a:solidFill>
                  <a:srgbClr val="000000"/>
                </a:solidFill>
              </a:rPr>
              <a:t>Eventually, what is being?</a:t>
            </a:r>
            <a:br>
              <a:rPr lang="en-GB" sz="2000" i="1">
                <a:solidFill>
                  <a:srgbClr val="000000"/>
                </a:solidFill>
              </a:rPr>
            </a:br>
            <a:endParaRPr lang="en-GB" sz="2000" i="1">
              <a:solidFill>
                <a:srgbClr val="000000"/>
              </a:solidFill>
            </a:endParaRPr>
          </a:p>
          <a:p>
            <a:pPr marL="341313" indent="-341313">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How should things be classified?</a:t>
            </a:r>
          </a:p>
        </p:txBody>
      </p:sp>
      <p:sp>
        <p:nvSpPr>
          <p:cNvPr id="37892" name="Text Box 4"/>
          <p:cNvSpPr txBox="1">
            <a:spLocks noChangeArrowheads="1"/>
          </p:cNvSpPr>
          <p:nvPr/>
        </p:nvSpPr>
        <p:spPr bwMode="auto">
          <a:xfrm>
            <a:off x="381000" y="23813"/>
            <a:ext cx="8305800" cy="639762"/>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Ontology: Origins and History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37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37891">
                                            <p:txEl>
                                              <p:pRg st="0" end="0"/>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37891">
                                            <p:txEl>
                                              <p:pRg st="1" end="1"/>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7891">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additive="repl">
                                        <p:cTn id="20"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37891">
                                            <p:txEl>
                                              <p:pRg st="8" end="8"/>
                                            </p:txEl>
                                          </p:spTgt>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7891">
                                            <p:txEl>
                                              <p:pRg st="10" end="10"/>
                                            </p:txEl>
                                          </p:spTgt>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37891">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fill="hold" nodeType="clickEffect">
                                  <p:stCondLst>
                                    <p:cond delay="0"/>
                                  </p:stCondLst>
                                  <p:childTnLst>
                                    <p:set>
                                      <p:cBhvr additive="repl">
                                        <p:cTn id="32" dur="1" fill="hold">
                                          <p:stCondLst>
                                            <p:cond delay="0"/>
                                          </p:stCondLst>
                                        </p:cTn>
                                        <p:tgtEl>
                                          <p:spTgt spid="3789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8914"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8915" name="Text Box 3"/>
          <p:cNvSpPr txBox="1">
            <a:spLocks noChangeArrowheads="1"/>
          </p:cNvSpPr>
          <p:nvPr/>
        </p:nvSpPr>
        <p:spPr bwMode="auto">
          <a:xfrm>
            <a:off x="304800" y="23813"/>
            <a:ext cx="8305800" cy="639762"/>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3600">
                <a:solidFill>
                  <a:srgbClr val="000000"/>
                </a:solidFill>
              </a:rPr>
              <a:t>Ontology in Linguistics</a:t>
            </a:r>
          </a:p>
        </p:txBody>
      </p:sp>
      <p:sp>
        <p:nvSpPr>
          <p:cNvPr id="38916" name="Rectangle 4"/>
          <p:cNvSpPr>
            <a:spLocks noChangeArrowheads="1"/>
          </p:cNvSpPr>
          <p:nvPr/>
        </p:nvSpPr>
        <p:spPr bwMode="auto">
          <a:xfrm>
            <a:off x="971550" y="914400"/>
            <a:ext cx="6357938" cy="4300538"/>
          </a:xfrm>
          <a:prstGeom prst="rect">
            <a:avLst/>
          </a:prstGeom>
          <a:noFill/>
          <a:ln w="9525">
            <a:noFill/>
            <a:round/>
            <a:headEnd/>
            <a:tailEnd/>
          </a:ln>
          <a:effectLst/>
        </p:spPr>
        <p:txBody>
          <a:bodyPr wrap="none" anchor="ctr"/>
          <a:lstStyle/>
          <a:p>
            <a:endParaRPr lang="en-GB"/>
          </a:p>
        </p:txBody>
      </p:sp>
      <p:sp>
        <p:nvSpPr>
          <p:cNvPr id="38917" name="Rectangle 5"/>
          <p:cNvSpPr>
            <a:spLocks noChangeArrowheads="1"/>
          </p:cNvSpPr>
          <p:nvPr/>
        </p:nvSpPr>
        <p:spPr bwMode="auto">
          <a:xfrm>
            <a:off x="1566863" y="4678363"/>
            <a:ext cx="1620837" cy="520700"/>
          </a:xfrm>
          <a:prstGeom prst="rect">
            <a:avLst/>
          </a:prstGeom>
          <a:noFill/>
          <a:ln w="9525">
            <a:noFill/>
            <a:round/>
            <a:headEnd/>
            <a:tailEnd/>
          </a:ln>
          <a:effectLst/>
        </p:spPr>
        <p:txBody>
          <a:bodyPr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2800" b="1" i="1">
                <a:solidFill>
                  <a:srgbClr val="000000"/>
                </a:solidFill>
              </a:rPr>
              <a:t>“</a:t>
            </a:r>
            <a:r>
              <a:rPr lang="de-DE" sz="2800" i="1">
                <a:solidFill>
                  <a:srgbClr val="000000"/>
                </a:solidFill>
              </a:rPr>
              <a:t>Tank</a:t>
            </a:r>
            <a:r>
              <a:rPr lang="de-DE" sz="2800" b="1" i="1">
                <a:solidFill>
                  <a:srgbClr val="000000"/>
                </a:solidFill>
              </a:rPr>
              <a:t>“</a:t>
            </a:r>
          </a:p>
        </p:txBody>
      </p:sp>
      <p:grpSp>
        <p:nvGrpSpPr>
          <p:cNvPr id="38918" name="Group 6"/>
          <p:cNvGrpSpPr>
            <a:grpSpLocks/>
          </p:cNvGrpSpPr>
          <p:nvPr/>
        </p:nvGrpSpPr>
        <p:grpSpPr bwMode="auto">
          <a:xfrm>
            <a:off x="377825" y="1042988"/>
            <a:ext cx="7339013" cy="4608512"/>
            <a:chOff x="238" y="657"/>
            <a:chExt cx="4623" cy="2903"/>
          </a:xfrm>
        </p:grpSpPr>
        <p:sp>
          <p:nvSpPr>
            <p:cNvPr id="38919" name="Rectangle 7"/>
            <p:cNvSpPr>
              <a:spLocks noChangeArrowheads="1"/>
            </p:cNvSpPr>
            <p:nvPr/>
          </p:nvSpPr>
          <p:spPr bwMode="auto">
            <a:xfrm>
              <a:off x="3714" y="2257"/>
              <a:ext cx="995" cy="456"/>
            </a:xfrm>
            <a:prstGeom prst="rect">
              <a:avLst/>
            </a:prstGeom>
            <a:solidFill>
              <a:srgbClr val="FFCC99"/>
            </a:solid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2800">
                  <a:solidFill>
                    <a:srgbClr val="000000"/>
                  </a:solidFill>
                </a:rPr>
                <a:t>Referent</a:t>
              </a:r>
            </a:p>
          </p:txBody>
        </p:sp>
        <p:sp>
          <p:nvSpPr>
            <p:cNvPr id="38920" name="Rectangle 8"/>
            <p:cNvSpPr>
              <a:spLocks noChangeArrowheads="1"/>
            </p:cNvSpPr>
            <p:nvPr/>
          </p:nvSpPr>
          <p:spPr bwMode="auto">
            <a:xfrm>
              <a:off x="984" y="2257"/>
              <a:ext cx="1053" cy="456"/>
            </a:xfrm>
            <a:prstGeom prst="rect">
              <a:avLst/>
            </a:prstGeom>
            <a:noFill/>
            <a:ln w="9360">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2800">
                  <a:solidFill>
                    <a:srgbClr val="000000"/>
                  </a:solidFill>
                </a:rPr>
                <a:t>Form</a:t>
              </a:r>
            </a:p>
          </p:txBody>
        </p:sp>
        <p:sp>
          <p:nvSpPr>
            <p:cNvPr id="38921" name="Line 9"/>
            <p:cNvSpPr>
              <a:spLocks noChangeShapeType="1"/>
            </p:cNvSpPr>
            <p:nvPr/>
          </p:nvSpPr>
          <p:spPr bwMode="auto">
            <a:xfrm>
              <a:off x="2174" y="2513"/>
              <a:ext cx="1374" cy="1"/>
            </a:xfrm>
            <a:prstGeom prst="line">
              <a:avLst/>
            </a:prstGeom>
            <a:noFill/>
            <a:ln w="9360">
              <a:solidFill>
                <a:srgbClr val="000000"/>
              </a:solidFill>
              <a:prstDash val="dash"/>
              <a:miter lim="800000"/>
              <a:headEnd/>
              <a:tailEnd type="triangle" w="med" len="med"/>
            </a:ln>
            <a:effectLst/>
          </p:spPr>
          <p:txBody>
            <a:bodyPr/>
            <a:lstStyle/>
            <a:p>
              <a:endParaRPr lang="en-GB"/>
            </a:p>
          </p:txBody>
        </p:sp>
        <p:sp>
          <p:nvSpPr>
            <p:cNvPr id="38922" name="Line 10"/>
            <p:cNvSpPr>
              <a:spLocks noChangeShapeType="1"/>
            </p:cNvSpPr>
            <p:nvPr/>
          </p:nvSpPr>
          <p:spPr bwMode="auto">
            <a:xfrm flipV="1">
              <a:off x="1556" y="1466"/>
              <a:ext cx="558" cy="675"/>
            </a:xfrm>
            <a:prstGeom prst="line">
              <a:avLst/>
            </a:prstGeom>
            <a:noFill/>
            <a:ln w="9360">
              <a:solidFill>
                <a:srgbClr val="000000"/>
              </a:solidFill>
              <a:miter lim="800000"/>
              <a:headEnd/>
              <a:tailEnd type="triangle" w="med" len="med"/>
            </a:ln>
            <a:effectLst/>
          </p:spPr>
          <p:txBody>
            <a:bodyPr/>
            <a:lstStyle/>
            <a:p>
              <a:endParaRPr lang="en-GB"/>
            </a:p>
          </p:txBody>
        </p:sp>
        <p:sp>
          <p:nvSpPr>
            <p:cNvPr id="38923" name="Line 11"/>
            <p:cNvSpPr>
              <a:spLocks noChangeShapeType="1"/>
            </p:cNvSpPr>
            <p:nvPr/>
          </p:nvSpPr>
          <p:spPr bwMode="auto">
            <a:xfrm flipH="1" flipV="1">
              <a:off x="3402" y="1450"/>
              <a:ext cx="581" cy="675"/>
            </a:xfrm>
            <a:prstGeom prst="line">
              <a:avLst/>
            </a:prstGeom>
            <a:noFill/>
            <a:ln w="9360">
              <a:solidFill>
                <a:srgbClr val="000000"/>
              </a:solidFill>
              <a:miter lim="800000"/>
              <a:headEnd type="triangle" w="med" len="med"/>
              <a:tailEnd/>
            </a:ln>
            <a:effectLst/>
          </p:spPr>
          <p:txBody>
            <a:bodyPr/>
            <a:lstStyle/>
            <a:p>
              <a:endParaRPr lang="en-GB"/>
            </a:p>
          </p:txBody>
        </p:sp>
        <p:sp>
          <p:nvSpPr>
            <p:cNvPr id="38924" name="Text Box 12"/>
            <p:cNvSpPr txBox="1">
              <a:spLocks noChangeArrowheads="1"/>
            </p:cNvSpPr>
            <p:nvPr/>
          </p:nvSpPr>
          <p:spPr bwMode="auto">
            <a:xfrm>
              <a:off x="2395" y="2520"/>
              <a:ext cx="1097" cy="29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a:solidFill>
                    <a:srgbClr val="000000"/>
                  </a:solidFill>
                </a:rPr>
                <a:t>Stands for</a:t>
              </a:r>
            </a:p>
          </p:txBody>
        </p:sp>
        <p:sp>
          <p:nvSpPr>
            <p:cNvPr id="38925" name="Text Box 13"/>
            <p:cNvSpPr txBox="1">
              <a:spLocks noChangeArrowheads="1"/>
            </p:cNvSpPr>
            <p:nvPr/>
          </p:nvSpPr>
          <p:spPr bwMode="auto">
            <a:xfrm>
              <a:off x="3779" y="1512"/>
              <a:ext cx="1084" cy="29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a:solidFill>
                    <a:srgbClr val="000000"/>
                  </a:solidFill>
                </a:rPr>
                <a:t>Relates to</a:t>
              </a:r>
            </a:p>
          </p:txBody>
        </p:sp>
        <p:sp>
          <p:nvSpPr>
            <p:cNvPr id="38926" name="Text Box 14"/>
            <p:cNvSpPr txBox="1">
              <a:spLocks noChangeArrowheads="1"/>
            </p:cNvSpPr>
            <p:nvPr/>
          </p:nvSpPr>
          <p:spPr bwMode="auto">
            <a:xfrm>
              <a:off x="899" y="1608"/>
              <a:ext cx="990" cy="29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a:solidFill>
                    <a:srgbClr val="000000"/>
                  </a:solidFill>
                </a:rPr>
                <a:t>activates</a:t>
              </a:r>
            </a:p>
          </p:txBody>
        </p:sp>
        <p:sp>
          <p:nvSpPr>
            <p:cNvPr id="38927" name="AutoShape 15"/>
            <p:cNvSpPr>
              <a:spLocks noChangeArrowheads="1"/>
            </p:cNvSpPr>
            <p:nvPr/>
          </p:nvSpPr>
          <p:spPr bwMode="auto">
            <a:xfrm>
              <a:off x="1820" y="657"/>
              <a:ext cx="1655" cy="772"/>
            </a:xfrm>
            <a:prstGeom prst="cloudCallout">
              <a:avLst>
                <a:gd name="adj1" fmla="val -115560"/>
                <a:gd name="adj2" fmla="val -8162"/>
              </a:avLst>
            </a:prstGeom>
            <a:solidFill>
              <a:srgbClr val="808080"/>
            </a:solidFill>
            <a:ln w="9525">
              <a:noFill/>
              <a:round/>
              <a:headEnd/>
              <a:tailEnd/>
            </a:ln>
            <a:effectLst/>
          </p:spPr>
          <p:txBody>
            <a:bodyPr lIns="0" tIns="0" rIns="0" bIns="0" anchor="ctr"/>
            <a:lstStyle/>
            <a:p>
              <a:pPr algn="ct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2800">
                  <a:solidFill>
                    <a:srgbClr val="000000"/>
                  </a:solidFill>
                </a:rPr>
                <a:t>Concept</a:t>
              </a:r>
            </a:p>
          </p:txBody>
        </p:sp>
        <p:sp>
          <p:nvSpPr>
            <p:cNvPr id="38928" name="Rectangle 16"/>
            <p:cNvSpPr>
              <a:spLocks noChangeArrowheads="1"/>
            </p:cNvSpPr>
            <p:nvPr/>
          </p:nvSpPr>
          <p:spPr bwMode="auto">
            <a:xfrm>
              <a:off x="238" y="3329"/>
              <a:ext cx="1875" cy="232"/>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1800">
                  <a:solidFill>
                    <a:srgbClr val="000000"/>
                  </a:solidFill>
                </a:rPr>
                <a:t>[Ogden, Richards, 1923]</a:t>
              </a:r>
            </a:p>
          </p:txBody>
        </p:sp>
      </p:grpSp>
      <p:grpSp>
        <p:nvGrpSpPr>
          <p:cNvPr id="38929" name="Group 17"/>
          <p:cNvGrpSpPr>
            <a:grpSpLocks/>
          </p:cNvGrpSpPr>
          <p:nvPr/>
        </p:nvGrpSpPr>
        <p:grpSpPr bwMode="auto">
          <a:xfrm>
            <a:off x="5507038" y="4552950"/>
            <a:ext cx="3262312" cy="1006475"/>
            <a:chOff x="3469" y="2868"/>
            <a:chExt cx="2055" cy="634"/>
          </a:xfrm>
        </p:grpSpPr>
        <p:pic>
          <p:nvPicPr>
            <p:cNvPr id="38930" name="Picture 18"/>
            <p:cNvPicPr>
              <a:picLocks noChangeAspect="1" noChangeArrowheads="1"/>
            </p:cNvPicPr>
            <p:nvPr/>
          </p:nvPicPr>
          <p:blipFill>
            <a:blip r:embed="rId3"/>
            <a:srcRect/>
            <a:stretch>
              <a:fillRect/>
            </a:stretch>
          </p:blipFill>
          <p:spPr bwMode="auto">
            <a:xfrm>
              <a:off x="4481" y="2876"/>
              <a:ext cx="1044" cy="523"/>
            </a:xfrm>
            <a:prstGeom prst="rect">
              <a:avLst/>
            </a:prstGeom>
            <a:noFill/>
            <a:ln w="9525">
              <a:noFill/>
              <a:round/>
              <a:headEnd/>
              <a:tailEnd/>
            </a:ln>
            <a:effectLst/>
          </p:spPr>
        </p:pic>
        <p:pic>
          <p:nvPicPr>
            <p:cNvPr id="38931" name="Picture 19"/>
            <p:cNvPicPr>
              <a:picLocks noChangeAspect="1" noChangeArrowheads="1"/>
            </p:cNvPicPr>
            <p:nvPr/>
          </p:nvPicPr>
          <p:blipFill>
            <a:blip r:embed="rId4"/>
            <a:srcRect/>
            <a:stretch>
              <a:fillRect/>
            </a:stretch>
          </p:blipFill>
          <p:spPr bwMode="auto">
            <a:xfrm>
              <a:off x="3469" y="2922"/>
              <a:ext cx="514" cy="430"/>
            </a:xfrm>
            <a:prstGeom prst="rect">
              <a:avLst/>
            </a:prstGeom>
            <a:noFill/>
            <a:ln w="9525">
              <a:noFill/>
              <a:round/>
              <a:headEnd/>
              <a:tailEnd/>
            </a:ln>
            <a:effectLst/>
          </p:spPr>
        </p:pic>
        <p:sp>
          <p:nvSpPr>
            <p:cNvPr id="38932" name="Text Box 20"/>
            <p:cNvSpPr txBox="1">
              <a:spLocks noChangeArrowheads="1"/>
            </p:cNvSpPr>
            <p:nvPr/>
          </p:nvSpPr>
          <p:spPr bwMode="auto">
            <a:xfrm>
              <a:off x="4117" y="2868"/>
              <a:ext cx="368" cy="635"/>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6000">
                  <a:solidFill>
                    <a:srgbClr val="000000"/>
                  </a:solidFill>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389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389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39938"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39939" name="Text Box 3"/>
          <p:cNvSpPr txBox="1">
            <a:spLocks noChangeArrowheads="1"/>
          </p:cNvSpPr>
          <p:nvPr/>
        </p:nvSpPr>
        <p:spPr bwMode="auto">
          <a:xfrm>
            <a:off x="3048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sz="3600">
                <a:solidFill>
                  <a:srgbClr val="000000"/>
                </a:solidFill>
              </a:rPr>
              <a:t>Ontology in Computer Science</a:t>
            </a:r>
          </a:p>
        </p:txBody>
      </p:sp>
      <p:sp>
        <p:nvSpPr>
          <p:cNvPr id="39940" name="Text Box 4"/>
          <p:cNvSpPr txBox="1">
            <a:spLocks noChangeArrowheads="1"/>
          </p:cNvSpPr>
          <p:nvPr/>
        </p:nvSpPr>
        <p:spPr bwMode="auto">
          <a:xfrm>
            <a:off x="381000" y="838200"/>
            <a:ext cx="8610600" cy="5486400"/>
          </a:xfrm>
          <a:prstGeom prst="rect">
            <a:avLst/>
          </a:prstGeom>
          <a:noFill/>
          <a:ln w="9525">
            <a:noFill/>
            <a:round/>
            <a:headEnd/>
            <a:tailEnd/>
          </a:ln>
          <a:effectLst/>
        </p:spPr>
        <p:txBody>
          <a:bodyPr/>
          <a:lstStyle/>
          <a:p>
            <a:pPr marL="341313" indent="-34131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An ontology is an engineering artifact: </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It is constituted by a specific vocabulary used to describe a certain reality, plus,</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a set of explicit assumptions regarding the intended meaning of the vocabulary:</a:t>
            </a:r>
          </a:p>
          <a:p>
            <a:pPr marL="1141413" lvl="2" indent="-227013">
              <a:spcBef>
                <a:spcPts val="45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a:solidFill>
                  <a:srgbClr val="000000"/>
                </a:solidFill>
              </a:rPr>
              <a:t>Almost always including how concepts should be classified.</a:t>
            </a:r>
          </a:p>
          <a:p>
            <a:pPr marL="341313" indent="-34131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Thus, an ontology describes a formal specification of a certain domain:</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Shared understanding of a domain of interest,</a:t>
            </a:r>
          </a:p>
          <a:p>
            <a:pPr marL="741363" lvl="1" indent="-284163">
              <a:spcBef>
                <a:spcPts val="5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a:solidFill>
                  <a:srgbClr val="000000"/>
                </a:solidFill>
              </a:rPr>
              <a:t>Formal and machine manipulable model of a domain of interest.</a:t>
            </a:r>
          </a:p>
          <a:p>
            <a:pPr marL="341313" indent="-341313">
              <a:spcBef>
                <a:spcPts val="600"/>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solidFill>
                <a:srgbClr val="000000"/>
              </a:solidFill>
            </a:endParaRPr>
          </a:p>
          <a:p>
            <a:pPr marL="341313" indent="-341313">
              <a:spcBef>
                <a:spcPts val="550"/>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200">
                <a:solidFill>
                  <a:srgbClr val="3333CC"/>
                </a:solidFill>
              </a:rPr>
              <a:t>“An explicit specification of a conceptualisation” [Gruber93]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399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39940">
                                            <p:txEl>
                                              <p:pRg st="0" end="0"/>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39940">
                                            <p:txEl>
                                              <p:pRg st="1" end="1"/>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9940">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3994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additive="repl">
                                        <p:cTn id="20" dur="1" fill="hold">
                                          <p:stCondLst>
                                            <p:cond delay="0"/>
                                          </p:stCondLst>
                                        </p:cTn>
                                        <p:tgtEl>
                                          <p:spTgt spid="39940">
                                            <p:txEl>
                                              <p:pRg st="4" end="4"/>
                                            </p:txEl>
                                          </p:spTgt>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39940">
                                            <p:txEl>
                                              <p:pRg st="5" end="5"/>
                                            </p:txEl>
                                          </p:spTgt>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3994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additive="repl">
                                        <p:cTn id="28" dur="1" fill="hold">
                                          <p:stCondLst>
                                            <p:cond delay="0"/>
                                          </p:stCondLst>
                                        </p:cTn>
                                        <p:tgtEl>
                                          <p:spTgt spid="399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40962"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40963" name="Text Box 3"/>
          <p:cNvSpPr txBox="1">
            <a:spLocks noChangeArrowheads="1"/>
          </p:cNvSpPr>
          <p:nvPr/>
        </p:nvSpPr>
        <p:spPr bwMode="auto">
          <a:xfrm>
            <a:off x="3810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Where else are ontologies used?</a:t>
            </a:r>
          </a:p>
        </p:txBody>
      </p:sp>
      <p:sp>
        <p:nvSpPr>
          <p:cNvPr id="40964" name="Text Box 4"/>
          <p:cNvSpPr txBox="1">
            <a:spLocks noChangeArrowheads="1"/>
          </p:cNvSpPr>
          <p:nvPr/>
        </p:nvSpPr>
        <p:spPr bwMode="auto">
          <a:xfrm>
            <a:off x="685800" y="838200"/>
            <a:ext cx="8305800" cy="5486400"/>
          </a:xfrm>
          <a:prstGeom prst="rect">
            <a:avLst/>
          </a:prstGeom>
          <a:noFill/>
          <a:ln w="9525">
            <a:noFill/>
            <a:round/>
            <a:headEnd/>
            <a:tailEnd/>
          </a:ln>
          <a:effectLst/>
        </p:spPr>
        <p:txBody>
          <a:bodyPr/>
          <a:lstStyle/>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Bioinformatics:</a:t>
            </a:r>
          </a:p>
          <a:p>
            <a:pPr marL="741363" lvl="1" indent="-28416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The Gene Ontology,</a:t>
            </a:r>
          </a:p>
          <a:p>
            <a:pPr marL="741363" lvl="1" indent="-28416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The Protein Ontology (MGED).</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Medicine:</a:t>
            </a:r>
          </a:p>
          <a:p>
            <a:pPr marL="741363" lvl="1" indent="-284163">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“The terminology wars”.</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Linguistics.</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Database integration.</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User interface design.</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Fractal Indexing.</a:t>
            </a:r>
          </a:p>
          <a:p>
            <a:pPr marL="341313" indent="-341313">
              <a:spcBef>
                <a:spcPts val="700"/>
              </a:spcBef>
              <a:buFont typeface="Comic Sans M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a:solidFill>
                <a:srgbClr val="000000"/>
              </a:solidFill>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41986"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41987" name="Text Box 3"/>
          <p:cNvSpPr txBox="1">
            <a:spLocks noChangeArrowheads="1"/>
          </p:cNvSpPr>
          <p:nvPr/>
        </p:nvSpPr>
        <p:spPr bwMode="auto">
          <a:xfrm>
            <a:off x="6096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a:solidFill>
                  <a:srgbClr val="000000"/>
                </a:solidFill>
              </a:rPr>
              <a:t>Ontology Editor - Protege</a:t>
            </a:r>
          </a:p>
        </p:txBody>
      </p:sp>
      <p:pic>
        <p:nvPicPr>
          <p:cNvPr id="41988" name="Picture 4"/>
          <p:cNvPicPr>
            <a:picLocks noChangeAspect="1" noChangeArrowheads="1"/>
          </p:cNvPicPr>
          <p:nvPr/>
        </p:nvPicPr>
        <p:blipFill>
          <a:blip r:embed="rId3"/>
          <a:srcRect/>
          <a:stretch>
            <a:fillRect/>
          </a:stretch>
        </p:blipFill>
        <p:spPr bwMode="auto">
          <a:xfrm>
            <a:off x="609600" y="895350"/>
            <a:ext cx="8024813" cy="497205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43010"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43011" name="Text Box 3"/>
          <p:cNvSpPr txBox="1">
            <a:spLocks noChangeArrowheads="1"/>
          </p:cNvSpPr>
          <p:nvPr/>
        </p:nvSpPr>
        <p:spPr bwMode="auto">
          <a:xfrm>
            <a:off x="3810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a:solidFill>
                  <a:srgbClr val="000000"/>
                </a:solidFill>
              </a:rPr>
              <a:t>Ontology Editor - Protege</a:t>
            </a:r>
          </a:p>
        </p:txBody>
      </p:sp>
      <p:pic>
        <p:nvPicPr>
          <p:cNvPr id="43012" name="Picture 4"/>
          <p:cNvPicPr>
            <a:picLocks noChangeAspect="1" noChangeArrowheads="1"/>
          </p:cNvPicPr>
          <p:nvPr/>
        </p:nvPicPr>
        <p:blipFill>
          <a:blip r:embed="rId3"/>
          <a:srcRect/>
          <a:stretch>
            <a:fillRect/>
          </a:stretch>
        </p:blipFill>
        <p:spPr bwMode="auto">
          <a:xfrm>
            <a:off x="609600" y="914400"/>
            <a:ext cx="8001000" cy="497205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685800" y="30163"/>
            <a:ext cx="8305800" cy="855662"/>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Ontologies and data sources</a:t>
            </a:r>
          </a:p>
        </p:txBody>
      </p:sp>
      <p:sp>
        <p:nvSpPr>
          <p:cNvPr id="45058" name="Rectangle 2"/>
          <p:cNvSpPr>
            <a:spLocks noGrp="1" noChangeArrowheads="1"/>
          </p:cNvSpPr>
          <p:nvPr>
            <p:ph idx="1"/>
          </p:nvPr>
        </p:nvSpPr>
        <p:spPr>
          <a:xfrm>
            <a:off x="685800" y="838200"/>
            <a:ext cx="8305800" cy="5486400"/>
          </a:xfrm>
          <a:ln/>
        </p:spPr>
        <p:txBody>
          <a:bodyPr/>
          <a:lstStyle/>
          <a:p>
            <a:pPr marL="341313" indent="-341313">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t>Index of different ontologies</a:t>
            </a:r>
          </a:p>
          <a:p>
            <a:pPr marL="741363" lvl="1" indent="-284163">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t>http://swoogle.umbc.edu/</a:t>
            </a:r>
          </a:p>
          <a:p>
            <a:pPr marL="341313" indent="-341313">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t>Joined-up data</a:t>
            </a:r>
          </a:p>
          <a:p>
            <a:pPr marL="741363" lvl="1" indent="-284163">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t>http://linkeddata.org/</a:t>
            </a:r>
          </a:p>
          <a:p>
            <a:pPr marL="741363" lvl="1" indent="-284163">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t>http://data.gov.uk/</a:t>
            </a:r>
          </a:p>
          <a:p>
            <a:pPr marL="741363" lvl="1" indent="-284163">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t>http://dbpedia.org/</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46082"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46083" name="Text Box 3"/>
          <p:cNvSpPr txBox="1">
            <a:spLocks noChangeArrowheads="1"/>
          </p:cNvSpPr>
          <p:nvPr/>
        </p:nvSpPr>
        <p:spPr bwMode="auto">
          <a:xfrm>
            <a:off x="228600" y="7620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RDF is not XML!</a:t>
            </a:r>
          </a:p>
        </p:txBody>
      </p:sp>
      <p:sp>
        <p:nvSpPr>
          <p:cNvPr id="46084" name="Text Box 4"/>
          <p:cNvSpPr txBox="1">
            <a:spLocks noChangeArrowheads="1"/>
          </p:cNvSpPr>
          <p:nvPr/>
        </p:nvSpPr>
        <p:spPr bwMode="auto">
          <a:xfrm>
            <a:off x="685800" y="1066800"/>
            <a:ext cx="8305800" cy="4800600"/>
          </a:xfrm>
          <a:prstGeom prst="rect">
            <a:avLst/>
          </a:prstGeom>
          <a:noFill/>
          <a:ln w="9525">
            <a:noFill/>
            <a:round/>
            <a:headEnd/>
            <a:tailEnd/>
          </a:ln>
          <a:effectLst/>
        </p:spPr>
        <p:txBody>
          <a:bodyPr/>
          <a:lstStyle/>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The Semantic Web is about data modelling.</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RDF describes this model.</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The model can be expressed in XML (or N3, or drawn as a graph…).</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XML Schema is all about syntax and so has limited use for RDF.</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RDF Schema is all about the model.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ce réservé du numéro de diapositive 4"/>
          <p:cNvSpPr>
            <a:spLocks noGrp="1"/>
          </p:cNvSpPr>
          <p:nvPr>
            <p:ph type="sldNum" sz="quarter" idx="12"/>
          </p:nvPr>
        </p:nvSpPr>
        <p:spPr bwMode="auto">
          <a:xfrm>
            <a:off x="914400" y="6172200"/>
            <a:ext cx="3962400" cy="457200"/>
          </a:xfrm>
          <a:prstGeom prst="rect">
            <a:avLst/>
          </a:prstGeom>
          <a:noFill/>
          <a:ln>
            <a:miter lim="800000"/>
            <a:headEnd/>
            <a:tailEnd/>
          </a:ln>
        </p:spPr>
        <p:txBody>
          <a:bodyPr vert="horz" wrap="square" lIns="91440" tIns="45720" rIns="91440" bIns="45720" numCol="1" anchorCtr="0" compatLnSpc="1">
            <a:prstTxWarp prst="textNoShape">
              <a:avLst/>
            </a:prstTxWarp>
          </a:bodyPr>
          <a:lstStyle/>
          <a:p>
            <a:pPr algn="l">
              <a:defRPr/>
            </a:pPr>
            <a:fld id="{F831074F-A4EE-4068-A311-0273B38FA276}" type="slidenum">
              <a:rPr lang="fr-FR" smtClean="0">
                <a:solidFill>
                  <a:schemeClr val="tx2"/>
                </a:solidFill>
                <a:latin typeface="Verdana" pitchFamily="34" charset="0"/>
              </a:rPr>
              <a:pPr algn="l">
                <a:defRPr/>
              </a:pPr>
              <a:t>7</a:t>
            </a:fld>
            <a:endParaRPr lang="fr-FR" smtClean="0">
              <a:solidFill>
                <a:schemeClr val="tx2"/>
              </a:solidFill>
              <a:latin typeface="Verdana" pitchFamily="34" charset="0"/>
            </a:endParaRPr>
          </a:p>
        </p:txBody>
      </p:sp>
      <p:pic>
        <p:nvPicPr>
          <p:cNvPr id="47107"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39750" y="1773238"/>
            <a:ext cx="8604250" cy="1052512"/>
          </a:xfrm>
          <a:prstGeom prst="rect">
            <a:avLst/>
          </a:prstGeom>
          <a:noFill/>
          <a:ln w="9525">
            <a:noFill/>
            <a:miter lim="800000"/>
            <a:headEnd/>
            <a:tailEnd/>
          </a:ln>
        </p:spPr>
      </p:pic>
      <p:pic>
        <p:nvPicPr>
          <p:cNvPr id="47108"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3850" y="3284538"/>
            <a:ext cx="2376488" cy="2154237"/>
          </a:xfrm>
          <a:prstGeom prst="rect">
            <a:avLst/>
          </a:prstGeom>
          <a:noFill/>
          <a:ln w="9525">
            <a:noFill/>
            <a:miter lim="800000"/>
            <a:headEnd/>
            <a:tailEnd/>
          </a:ln>
        </p:spPr>
      </p:pic>
      <p:pic>
        <p:nvPicPr>
          <p:cNvPr id="47109"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278188" y="3230563"/>
            <a:ext cx="2303462" cy="2159000"/>
          </a:xfrm>
          <a:prstGeom prst="rect">
            <a:avLst/>
          </a:prstGeom>
          <a:noFill/>
          <a:ln w="9525">
            <a:noFill/>
            <a:miter lim="800000"/>
            <a:headEnd/>
            <a:tailEnd/>
          </a:ln>
        </p:spPr>
      </p:pic>
      <p:pic>
        <p:nvPicPr>
          <p:cNvPr id="47110" name="Picture 12"/>
          <p:cNvPicPr>
            <a:picLocks noChangeAspect="1" noChangeArrowheads="1"/>
          </p:cNvPicPr>
          <p:nvPr/>
        </p:nvPicPr>
        <p:blipFill>
          <a:blip r:embed="rId5" cstate="print"/>
          <a:srcRect/>
          <a:stretch>
            <a:fillRect/>
          </a:stretch>
        </p:blipFill>
        <p:spPr bwMode="auto">
          <a:xfrm>
            <a:off x="6286500" y="3255963"/>
            <a:ext cx="2173288" cy="2133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47106"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47107" name="Text Box 3"/>
          <p:cNvSpPr txBox="1">
            <a:spLocks noChangeArrowheads="1"/>
          </p:cNvSpPr>
          <p:nvPr/>
        </p:nvSpPr>
        <p:spPr bwMode="auto">
          <a:xfrm>
            <a:off x="3810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Summary</a:t>
            </a:r>
          </a:p>
        </p:txBody>
      </p:sp>
      <p:sp>
        <p:nvSpPr>
          <p:cNvPr id="47108" name="Text Box 4"/>
          <p:cNvSpPr txBox="1">
            <a:spLocks noChangeArrowheads="1"/>
          </p:cNvSpPr>
          <p:nvPr/>
        </p:nvSpPr>
        <p:spPr bwMode="auto">
          <a:xfrm>
            <a:off x="685800" y="838200"/>
            <a:ext cx="8305800" cy="5486400"/>
          </a:xfrm>
          <a:prstGeom prst="rect">
            <a:avLst/>
          </a:prstGeom>
          <a:noFill/>
          <a:ln w="9525">
            <a:noFill/>
            <a:round/>
            <a:headEnd/>
            <a:tailEnd/>
          </a:ln>
          <a:effectLst/>
        </p:spPr>
        <p:txBody>
          <a:bodyPr/>
          <a:lstStyle/>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The semantic web is about globally sharing, processing and integrating information.</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RDF is a model. </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RDF is not XML, though it may be serialized in XML.</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Semantic Web technologies range from production ready (the lower layers) to active research areas (the upper layers).</a:t>
            </a:r>
          </a:p>
          <a:p>
            <a:pPr marL="341313" indent="-341313">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Available across the Web now</a:t>
            </a:r>
            <a:r>
              <a:rPr lang="en-US" sz="2800">
                <a:solidFill>
                  <a:srgbClr val="000000"/>
                </a:solidFill>
              </a:rPr>
              <a:t>… see http://www.rkbexplorer.com/</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48130"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48131" name="Text Box 3"/>
          <p:cNvSpPr txBox="1">
            <a:spLocks noChangeArrowheads="1"/>
          </p:cNvSpPr>
          <p:nvPr/>
        </p:nvSpPr>
        <p:spPr bwMode="auto">
          <a:xfrm>
            <a:off x="3810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The Semantic Web today</a:t>
            </a:r>
          </a:p>
        </p:txBody>
      </p:sp>
      <p:sp>
        <p:nvSpPr>
          <p:cNvPr id="48132" name="Text Box 4"/>
          <p:cNvSpPr txBox="1">
            <a:spLocks noChangeArrowheads="1"/>
          </p:cNvSpPr>
          <p:nvPr/>
        </p:nvSpPr>
        <p:spPr bwMode="auto">
          <a:xfrm>
            <a:off x="685800" y="838200"/>
            <a:ext cx="8305800" cy="5486400"/>
          </a:xfrm>
          <a:prstGeom prst="rect">
            <a:avLst/>
          </a:prstGeom>
          <a:noFill/>
          <a:ln w="9525">
            <a:noFill/>
            <a:round/>
            <a:headEnd/>
            <a:tailEnd/>
          </a:ln>
          <a:effectLst/>
        </p:spPr>
        <p:txBody>
          <a:bodyPr/>
          <a:lstStyle/>
          <a:p>
            <a:pPr marL="227013" indent="-227013">
              <a:lnSpc>
                <a:spcPct val="90000"/>
              </a:lnSpc>
              <a:spcBef>
                <a:spcPts val="700"/>
              </a:spcBef>
              <a:buFont typeface="Comic Sans MS" charset="0"/>
              <a:buChar char="•"/>
              <a:tabLst>
                <a:tab pos="796925" algn="l"/>
                <a:tab pos="1711325" algn="l"/>
                <a:tab pos="2625725" algn="l"/>
                <a:tab pos="3540125" algn="l"/>
                <a:tab pos="4454525" algn="l"/>
                <a:tab pos="5368925" algn="l"/>
                <a:tab pos="6283325" algn="l"/>
                <a:tab pos="7197725" algn="l"/>
                <a:tab pos="8112125" algn="l"/>
                <a:tab pos="9026525" algn="l"/>
                <a:tab pos="9940925" algn="l"/>
              </a:tabLst>
            </a:pPr>
            <a:r>
              <a:rPr lang="en-GB" sz="2800">
                <a:solidFill>
                  <a:srgbClr val="000000"/>
                </a:solidFill>
              </a:rPr>
              <a:t>A set of open standards that include:</a:t>
            </a:r>
          </a:p>
          <a:p>
            <a:pPr marL="569913" lvl="1" indent="-227013">
              <a:lnSpc>
                <a:spcPct val="90000"/>
              </a:lnSpc>
              <a:spcBef>
                <a:spcPts val="600"/>
              </a:spcBef>
              <a:buFont typeface="Comic Sans MS" charset="0"/>
              <a:buChar char="–"/>
              <a:tabLst>
                <a:tab pos="796925" algn="l"/>
                <a:tab pos="1711325" algn="l"/>
                <a:tab pos="2625725" algn="l"/>
                <a:tab pos="3540125" algn="l"/>
                <a:tab pos="4454525" algn="l"/>
                <a:tab pos="5368925" algn="l"/>
                <a:tab pos="6283325" algn="l"/>
                <a:tab pos="7197725" algn="l"/>
                <a:tab pos="8112125" algn="l"/>
                <a:tab pos="9026525" algn="l"/>
                <a:tab pos="9940925" algn="l"/>
              </a:tabLst>
            </a:pPr>
            <a:r>
              <a:rPr lang="en-GB">
                <a:solidFill>
                  <a:srgbClr val="000000"/>
                </a:solidFill>
              </a:rPr>
              <a:t>A simple, flexible, composable data model,</a:t>
            </a:r>
          </a:p>
          <a:p>
            <a:pPr marL="569913" lvl="1" indent="-227013">
              <a:lnSpc>
                <a:spcPct val="90000"/>
              </a:lnSpc>
              <a:spcBef>
                <a:spcPts val="600"/>
              </a:spcBef>
              <a:buFont typeface="Comic Sans MS" charset="0"/>
              <a:buChar char="–"/>
              <a:tabLst>
                <a:tab pos="796925" algn="l"/>
                <a:tab pos="1711325" algn="l"/>
                <a:tab pos="2625725" algn="l"/>
                <a:tab pos="3540125" algn="l"/>
                <a:tab pos="4454525" algn="l"/>
                <a:tab pos="5368925" algn="l"/>
                <a:tab pos="6283325" algn="l"/>
                <a:tab pos="7197725" algn="l"/>
                <a:tab pos="8112125" algn="l"/>
                <a:tab pos="9026525" algn="l"/>
                <a:tab pos="9940925" algn="l"/>
              </a:tabLst>
            </a:pPr>
            <a:r>
              <a:rPr lang="en-GB">
                <a:solidFill>
                  <a:srgbClr val="000000"/>
                </a:solidFill>
              </a:rPr>
              <a:t>A way of describing the semantics of the data.</a:t>
            </a:r>
          </a:p>
          <a:p>
            <a:pPr marL="227013" indent="-227013">
              <a:lnSpc>
                <a:spcPct val="90000"/>
              </a:lnSpc>
              <a:spcBef>
                <a:spcPts val="700"/>
              </a:spcBef>
              <a:buFont typeface="Comic Sans MS" charset="0"/>
              <a:buChar char="•"/>
              <a:tabLst>
                <a:tab pos="796925" algn="l"/>
                <a:tab pos="1711325" algn="l"/>
                <a:tab pos="2625725" algn="l"/>
                <a:tab pos="3540125" algn="l"/>
                <a:tab pos="4454525" algn="l"/>
                <a:tab pos="5368925" algn="l"/>
                <a:tab pos="6283325" algn="l"/>
                <a:tab pos="7197725" algn="l"/>
                <a:tab pos="8112125" algn="l"/>
                <a:tab pos="9026525" algn="l"/>
                <a:tab pos="9940925" algn="l"/>
              </a:tabLst>
            </a:pPr>
            <a:r>
              <a:rPr lang="en-GB" sz="2800">
                <a:solidFill>
                  <a:srgbClr val="000000"/>
                </a:solidFill>
              </a:rPr>
              <a:t>A collection of technologies which support these standards.</a:t>
            </a:r>
          </a:p>
          <a:p>
            <a:pPr marL="227013" indent="-227013">
              <a:lnSpc>
                <a:spcPct val="90000"/>
              </a:lnSpc>
              <a:spcBef>
                <a:spcPts val="700"/>
              </a:spcBef>
              <a:buFont typeface="Comic Sans MS" charset="0"/>
              <a:buChar char="•"/>
              <a:tabLst>
                <a:tab pos="796925" algn="l"/>
                <a:tab pos="1711325" algn="l"/>
                <a:tab pos="2625725" algn="l"/>
                <a:tab pos="3540125" algn="l"/>
                <a:tab pos="4454525" algn="l"/>
                <a:tab pos="5368925" algn="l"/>
                <a:tab pos="6283325" algn="l"/>
                <a:tab pos="7197725" algn="l"/>
                <a:tab pos="8112125" algn="l"/>
                <a:tab pos="9026525" algn="l"/>
                <a:tab pos="9940925" algn="l"/>
              </a:tabLst>
            </a:pPr>
            <a:r>
              <a:rPr lang="en-GB" sz="2800">
                <a:solidFill>
                  <a:srgbClr val="000000"/>
                </a:solidFill>
              </a:rPr>
              <a:t>A quick way of integrating data – both structured and semi-structured – from a number of disparate data sources.</a:t>
            </a:r>
          </a:p>
          <a:p>
            <a:pPr marL="227013" indent="-227013">
              <a:lnSpc>
                <a:spcPct val="90000"/>
              </a:lnSpc>
              <a:spcBef>
                <a:spcPts val="700"/>
              </a:spcBef>
              <a:buFont typeface="Comic Sans MS" charset="0"/>
              <a:buChar char="•"/>
              <a:tabLst>
                <a:tab pos="796925" algn="l"/>
                <a:tab pos="1711325" algn="l"/>
                <a:tab pos="2625725" algn="l"/>
                <a:tab pos="3540125" algn="l"/>
                <a:tab pos="4454525" algn="l"/>
                <a:tab pos="5368925" algn="l"/>
                <a:tab pos="6283325" algn="l"/>
                <a:tab pos="7197725" algn="l"/>
                <a:tab pos="8112125" algn="l"/>
                <a:tab pos="9026525" algn="l"/>
                <a:tab pos="9940925" algn="l"/>
              </a:tabLst>
            </a:pPr>
            <a:r>
              <a:rPr lang="en-GB" sz="2800">
                <a:solidFill>
                  <a:srgbClr val="000000"/>
                </a:solidFill>
              </a:rPr>
              <a:t>A web-style approach: data can be owned and managed locally; data models can evolve as new data emerges.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 Box 1"/>
          <p:cNvSpPr txBox="1">
            <a:spLocks noChangeArrowheads="1"/>
          </p:cNvSpPr>
          <p:nvPr/>
        </p:nvSpPr>
        <p:spPr bwMode="auto">
          <a:xfrm>
            <a:off x="914400" y="6400800"/>
            <a:ext cx="1905000" cy="457200"/>
          </a:xfrm>
          <a:prstGeom prst="rect">
            <a:avLst/>
          </a:prstGeom>
          <a:noFill/>
          <a:ln w="9525">
            <a:noFill/>
            <a:round/>
            <a:headEnd/>
            <a:tailEnd/>
          </a:ln>
          <a:effectLst/>
        </p:spPr>
        <p:txBody>
          <a:bodyPr lIns="90000" tIns="46800" rIns="90000" bIns="46800"/>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000000"/>
                </a:solidFill>
              </a:rPr>
              <a:t>Spring 2011</a:t>
            </a:r>
            <a:endParaRPr lang="en-GB" sz="1400" dirty="0">
              <a:solidFill>
                <a:srgbClr val="000000"/>
              </a:solidFill>
            </a:endParaRPr>
          </a:p>
        </p:txBody>
      </p:sp>
      <p:sp>
        <p:nvSpPr>
          <p:cNvPr id="49154" name="Text Box 2"/>
          <p:cNvSpPr txBox="1">
            <a:spLocks noChangeArrowheads="1"/>
          </p:cNvSpPr>
          <p:nvPr/>
        </p:nvSpPr>
        <p:spPr bwMode="auto">
          <a:xfrm>
            <a:off x="3124200" y="6400800"/>
            <a:ext cx="2895600" cy="457200"/>
          </a:xfrm>
          <a:prstGeom prst="rect">
            <a:avLst/>
          </a:prstGeom>
          <a:noFill/>
          <a:ln w="9525">
            <a:noFill/>
            <a:round/>
            <a:headEnd/>
            <a:tailEnd/>
          </a:ln>
          <a:effectLst/>
        </p:spPr>
        <p:txBody>
          <a:bodyPr lIns="90000" tIns="46800" rIns="90000" bIns="46800"/>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smtClean="0">
                <a:solidFill>
                  <a:srgbClr val="000000"/>
                </a:solidFill>
              </a:rPr>
              <a:t>Courtesy: </a:t>
            </a:r>
            <a:r>
              <a:rPr lang="en-GB" sz="1400" dirty="0" smtClean="0">
                <a:solidFill>
                  <a:srgbClr val="000000"/>
                </a:solidFill>
              </a:rPr>
              <a:t>Prof Mark Baker (Reading University, UK)</a:t>
            </a:r>
            <a:endParaRPr lang="en-US" sz="1400" dirty="0">
              <a:solidFill>
                <a:srgbClr val="000000"/>
              </a:solidFill>
            </a:endParaRPr>
          </a:p>
        </p:txBody>
      </p:sp>
      <p:sp>
        <p:nvSpPr>
          <p:cNvPr id="49155" name="Text Box 3"/>
          <p:cNvSpPr txBox="1">
            <a:spLocks noChangeArrowheads="1"/>
          </p:cNvSpPr>
          <p:nvPr/>
        </p:nvSpPr>
        <p:spPr bwMode="auto">
          <a:xfrm>
            <a:off x="228600" y="0"/>
            <a:ext cx="8305800" cy="762000"/>
          </a:xfrm>
          <a:prstGeom prst="rect">
            <a:avLst/>
          </a:prstGeom>
          <a:noFill/>
          <a:ln w="9525">
            <a:noFill/>
            <a:round/>
            <a:headEnd/>
            <a:tailEnd/>
          </a:ln>
          <a:effectLst/>
        </p:spPr>
        <p:txBody>
          <a:bodyPr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a:solidFill>
                  <a:srgbClr val="000000"/>
                </a:solidFill>
              </a:rPr>
              <a:t>A different way of working…</a:t>
            </a:r>
          </a:p>
        </p:txBody>
      </p:sp>
      <p:sp>
        <p:nvSpPr>
          <p:cNvPr id="49156" name="Text Box 4"/>
          <p:cNvSpPr txBox="1">
            <a:spLocks noChangeArrowheads="1"/>
          </p:cNvSpPr>
          <p:nvPr/>
        </p:nvSpPr>
        <p:spPr bwMode="auto">
          <a:xfrm>
            <a:off x="685800" y="838200"/>
            <a:ext cx="8305800" cy="5486400"/>
          </a:xfrm>
          <a:prstGeom prst="rect">
            <a:avLst/>
          </a:prstGeom>
          <a:noFill/>
          <a:ln w="9525">
            <a:noFill/>
            <a:round/>
            <a:headEnd/>
            <a:tailEnd/>
          </a:ln>
          <a:effectLst/>
        </p:spPr>
        <p:txBody>
          <a:bodyPr/>
          <a:lstStyle/>
          <a:p>
            <a:pPr marL="341313" indent="-341313">
              <a:lnSpc>
                <a:spcPct val="90000"/>
              </a:lnSpc>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Research Focused:</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Predicting (or inventing) the future.</a:t>
            </a:r>
          </a:p>
          <a:p>
            <a:pPr marL="341313" indent="-341313">
              <a:lnSpc>
                <a:spcPct val="90000"/>
              </a:lnSpc>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Web scale:</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Collecting, querying, integrating huge piles of data</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Decentralised, lack of control.</a:t>
            </a:r>
          </a:p>
          <a:p>
            <a:pPr marL="341313" indent="-341313">
              <a:lnSpc>
                <a:spcPct val="90000"/>
              </a:lnSpc>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Open standards:</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No royalties to collect!</a:t>
            </a:r>
          </a:p>
          <a:p>
            <a:pPr marL="341313" indent="-341313">
              <a:lnSpc>
                <a:spcPct val="90000"/>
              </a:lnSpc>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Open source:</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We give our code away (and even support it)</a:t>
            </a:r>
          </a:p>
          <a:p>
            <a:pPr marL="341313" indent="-341313">
              <a:lnSpc>
                <a:spcPct val="90000"/>
              </a:lnSpc>
              <a:spcBef>
                <a:spcPts val="7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a:solidFill>
                  <a:srgbClr val="000000"/>
                </a:solidFill>
              </a:rPr>
              <a:t>Open world:</a:t>
            </a:r>
          </a:p>
          <a:p>
            <a:pPr marL="741363" lvl="1" indent="-284163">
              <a:lnSpc>
                <a:spcPct val="90000"/>
              </a:lnSpc>
              <a:spcBef>
                <a:spcPts val="600"/>
              </a:spcBef>
              <a:buFont typeface="Comic Sans M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solidFill>
                  <a:srgbClr val="000000"/>
                </a:solidFill>
              </a:rPr>
              <a:t>Anybody can say anything about anything (at any time).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1"/>
          <p:cNvSpPr>
            <a:spLocks noGrp="1"/>
          </p:cNvSpPr>
          <p:nvPr>
            <p:ph type="dt" sz="half" idx="10"/>
          </p:nvPr>
        </p:nvSpPr>
        <p:spPr bwMode="auto">
          <a:noFill/>
          <a:ln>
            <a:miter lim="800000"/>
            <a:headEnd/>
            <a:tailEnd/>
          </a:ln>
        </p:spPr>
        <p:txBody>
          <a:bodyPr vert="horz" wrap="square" lIns="91440" tIns="45720" rIns="91440" bIns="45720" numCol="1" compatLnSpc="1">
            <a:prstTxWarp prst="textNoShape">
              <a:avLst/>
            </a:prstTxWarp>
          </a:bodyPr>
          <a:lstStyle/>
          <a:p>
            <a:fld id="{9DBE511A-1EF7-42E1-94A5-5C61E9FD62F5}" type="datetime1">
              <a:rPr lang="en-GB" smtClean="0"/>
              <a:pPr/>
              <a:t>25/05/2011</a:t>
            </a:fld>
            <a:endParaRPr lang="en-GB" smtClean="0"/>
          </a:p>
        </p:txBody>
      </p:sp>
      <p:sp>
        <p:nvSpPr>
          <p:cNvPr id="48131" name="Footer Placeholder 2"/>
          <p:cNvSpPr>
            <a:spLocks noGrp="1"/>
          </p:cNvSpPr>
          <p:nvPr>
            <p:ph type="ftr" sz="quarter" idx="11"/>
          </p:nvPr>
        </p:nvSpPr>
        <p:spPr bwMode="auto">
          <a:noFill/>
          <a:ln>
            <a:miter lim="800000"/>
            <a:headEnd/>
            <a:tailEnd/>
          </a:ln>
        </p:spPr>
        <p:txBody>
          <a:bodyPr vert="horz" wrap="square" lIns="91440" tIns="45720" rIns="91440" bIns="45720" numCol="1" compatLnSpc="1">
            <a:prstTxWarp prst="textNoShape">
              <a:avLst/>
            </a:prstTxWarp>
          </a:bodyPr>
          <a:lstStyle/>
          <a:p>
            <a:endParaRPr lang="en-GB" dirty="0" smtClean="0"/>
          </a:p>
        </p:txBody>
      </p:sp>
      <p:sp>
        <p:nvSpPr>
          <p:cNvPr id="4" name="Slide Number Placeholder 3"/>
          <p:cNvSpPr>
            <a:spLocks noGrp="1"/>
          </p:cNvSpPr>
          <p:nvPr>
            <p:ph type="sldNum" sz="quarter" idx="12"/>
          </p:nvPr>
        </p:nvSpPr>
        <p:spPr/>
        <p:txBody>
          <a:bodyPr/>
          <a:lstStyle/>
          <a:p>
            <a:pPr>
              <a:defRPr/>
            </a:pPr>
            <a:fld id="{403FDFAD-9C9C-4D69-A570-8145EA911E75}" type="slidenum">
              <a:rPr lang="en-GB" smtClean="0"/>
              <a:pPr>
                <a:defRPr/>
              </a:pPr>
              <a:t>8</a:t>
            </a:fld>
            <a:endParaRPr lang="en-GB"/>
          </a:p>
        </p:txBody>
      </p:sp>
      <p:pic>
        <p:nvPicPr>
          <p:cNvPr id="48133" name="Picture 2"/>
          <p:cNvPicPr>
            <a:picLocks noChangeAspect="1" noChangeArrowheads="1"/>
          </p:cNvPicPr>
          <p:nvPr/>
        </p:nvPicPr>
        <p:blipFill>
          <a:blip r:embed="rId2" cstate="print"/>
          <a:srcRect/>
          <a:stretch>
            <a:fillRect/>
          </a:stretch>
        </p:blipFill>
        <p:spPr bwMode="auto">
          <a:xfrm>
            <a:off x="0" y="0"/>
            <a:ext cx="12192000" cy="762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0" y="2420938"/>
            <a:ext cx="9144000" cy="1752600"/>
          </a:xfrm>
        </p:spPr>
        <p:txBody>
          <a:bodyPr/>
          <a:lstStyle/>
          <a:p>
            <a:pPr eaLnBrk="1" hangingPunct="1"/>
            <a:r>
              <a:rPr lang="en-US" smtClean="0"/>
              <a:t>we interpret</a:t>
            </a:r>
          </a:p>
        </p:txBody>
      </p:sp>
      <p:sp>
        <p:nvSpPr>
          <p:cNvPr id="49156" name="Rectangle 3"/>
          <p:cNvSpPr>
            <a:spLocks noGrp="1" noChangeArrowheads="1"/>
          </p:cNvSpPr>
          <p:nvPr>
            <p:ph idx="1"/>
          </p:nvPr>
        </p:nvSpPr>
        <p:spPr>
          <a:xfrm>
            <a:off x="3435350" y="3586163"/>
            <a:ext cx="5184775" cy="922337"/>
          </a:xfrm>
        </p:spPr>
        <p:txBody>
          <a:bodyPr/>
          <a:lstStyle/>
          <a:p>
            <a:pPr eaLnBrk="1" hangingPunct="1">
              <a:buFontTx/>
              <a:buNone/>
            </a:pPr>
            <a:r>
              <a:rPr lang="en-US" sz="4000" smtClean="0"/>
              <a:t>machines don't</a:t>
            </a:r>
          </a:p>
        </p:txBody>
      </p:sp>
      <p:sp>
        <p:nvSpPr>
          <p:cNvPr id="49154" name="Espace réservé du numéro de diapositive 4"/>
          <p:cNvSpPr>
            <a:spLocks noGrp="1"/>
          </p:cNvSpPr>
          <p:nvPr>
            <p:ph type="sldNum" sz="quarter" idx="12"/>
          </p:nvPr>
        </p:nvSpPr>
        <p:spPr bwMode="auto">
          <a:xfrm>
            <a:off x="914400" y="6172200"/>
            <a:ext cx="3962400" cy="457200"/>
          </a:xfrm>
          <a:prstGeom prst="rect">
            <a:avLst/>
          </a:prstGeom>
          <a:noFill/>
          <a:ln>
            <a:miter lim="800000"/>
            <a:headEnd/>
            <a:tailEnd/>
          </a:ln>
        </p:spPr>
        <p:txBody>
          <a:bodyPr vert="horz" wrap="square" lIns="91440" tIns="45720" rIns="91440" bIns="45720" numCol="1" anchorCtr="0" compatLnSpc="1">
            <a:prstTxWarp prst="textNoShape">
              <a:avLst/>
            </a:prstTxWarp>
          </a:bodyPr>
          <a:lstStyle/>
          <a:p>
            <a:pPr algn="l">
              <a:defRPr/>
            </a:pPr>
            <a:fld id="{BC0CDECB-D973-490D-A77C-2B2905BAE8F1}" type="slidenum">
              <a:rPr lang="fr-FR" smtClean="0">
                <a:solidFill>
                  <a:schemeClr val="tx2"/>
                </a:solidFill>
                <a:latin typeface="Verdana" pitchFamily="34" charset="0"/>
              </a:rPr>
              <a:pPr algn="l">
                <a:defRPr/>
              </a:pPr>
              <a:t>9</a:t>
            </a:fld>
            <a:endParaRPr lang="fr-FR" smtClean="0">
              <a:solidFill>
                <a:schemeClr val="tx2"/>
              </a:solidFill>
              <a:latin typeface="Verdana" pitchFamily="34"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omic Sans MS"/>
        <a:ea typeface="ＭＳ Ｐゴシック"/>
        <a:cs typeface=""/>
      </a:majorFont>
      <a:minorFont>
        <a:latin typeface="Comic Sans M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Comic Sans MS" charset="0"/>
            <a:ea typeface="ＭＳ Ｐゴシック"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Comic Sans MS" charset="0"/>
            <a:ea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5315</TotalTime>
  <Words>5183</Words>
  <PresentationFormat>On-screen Show (4:3)</PresentationFormat>
  <Paragraphs>1101</Paragraphs>
  <Slides>72</Slides>
  <Notes>69</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Slide 1</vt:lpstr>
      <vt:lpstr>Slide 2</vt:lpstr>
      <vt:lpstr>Slide 3</vt:lpstr>
      <vt:lpstr>Slide 4</vt:lpstr>
      <vt:lpstr>Slide 5</vt:lpstr>
      <vt:lpstr>This is not </vt:lpstr>
      <vt:lpstr>Slide 7</vt:lpstr>
      <vt:lpstr>Slide 8</vt:lpstr>
      <vt:lpstr>we interpret</vt:lpstr>
      <vt:lpstr>some knowledge</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A more complex FOAF example</vt:lpstr>
      <vt:lpstr>In what follows…</vt:lpstr>
      <vt:lpstr>The rough structure of data integration</vt:lpstr>
      <vt:lpstr>We start with a book... </vt:lpstr>
      <vt:lpstr>A simplified bookstore data  (dataset “A”)</vt:lpstr>
      <vt:lpstr>1st: export your data as a set of relations</vt:lpstr>
      <vt:lpstr>Some notes on the exporting the data</vt:lpstr>
      <vt:lpstr>Some notes on the exporting the data</vt:lpstr>
      <vt:lpstr>Same book in French…</vt:lpstr>
      <vt:lpstr>Another bookstore data  (dataset “F”)</vt:lpstr>
      <vt:lpstr>2nd: export your second set of data</vt:lpstr>
      <vt:lpstr>3rd: start merging your data</vt:lpstr>
      <vt:lpstr>3rd: start merging your data (cont)</vt:lpstr>
      <vt:lpstr>3rd: start merging your data</vt:lpstr>
      <vt:lpstr>Start making queries…</vt:lpstr>
      <vt:lpstr>However, more can be achieved…</vt:lpstr>
      <vt:lpstr>3rd revisited: use the extra knowledge</vt:lpstr>
      <vt:lpstr>Start making richer queries!</vt:lpstr>
      <vt:lpstr>Combine with different datasets</vt:lpstr>
      <vt:lpstr>Merge with Wikipedia data</vt:lpstr>
      <vt:lpstr>Merge with Wikipedia data</vt:lpstr>
      <vt:lpstr>Merge with Wikipedia data</vt:lpstr>
      <vt:lpstr>Additional Material</vt:lpstr>
      <vt:lpstr>Slide 58</vt:lpstr>
      <vt:lpstr>Slide 59</vt:lpstr>
      <vt:lpstr>Slide 60</vt:lpstr>
      <vt:lpstr>Slide 61</vt:lpstr>
      <vt:lpstr>Slide 62</vt:lpstr>
      <vt:lpstr>Slide 63</vt:lpstr>
      <vt:lpstr>Slide 64</vt:lpstr>
      <vt:lpstr>Slide 65</vt:lpstr>
      <vt:lpstr>Slide 66</vt:lpstr>
      <vt:lpstr>Slide 67</vt:lpstr>
      <vt:lpstr>Ontologies and data sources</vt:lpstr>
      <vt:lpstr>Slide 69</vt:lpstr>
      <vt:lpstr>Slide 70</vt:lpstr>
      <vt:lpstr>Slide 71</vt:lpstr>
      <vt:lpstr>Slide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Baker</dc:creator>
  <cp:lastModifiedBy>Hammad</cp:lastModifiedBy>
  <cp:revision>235</cp:revision>
  <cp:lastPrinted>2011-03-03T13:06:58Z</cp:lastPrinted>
  <dcterms:created xsi:type="dcterms:W3CDTF">2008-12-01T11:49:39Z</dcterms:created>
  <dcterms:modified xsi:type="dcterms:W3CDTF">2011-05-24T22:22:14Z</dcterms:modified>
</cp:coreProperties>
</file>